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297" r:id="rId2"/>
    <p:sldMasterId id="2147484309" r:id="rId3"/>
    <p:sldMasterId id="2147484326" r:id="rId4"/>
    <p:sldMasterId id="2147484340" r:id="rId5"/>
    <p:sldMasterId id="2147484355" r:id="rId6"/>
    <p:sldMasterId id="2147484369" r:id="rId7"/>
    <p:sldMasterId id="2147484381" r:id="rId8"/>
  </p:sldMasterIdLst>
  <p:notesMasterIdLst>
    <p:notesMasterId r:id="rId68"/>
  </p:notesMasterIdLst>
  <p:sldIdLst>
    <p:sldId id="317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259" r:id="rId17"/>
    <p:sldId id="476" r:id="rId18"/>
    <p:sldId id="257" r:id="rId19"/>
    <p:sldId id="477" r:id="rId20"/>
    <p:sldId id="512" r:id="rId21"/>
    <p:sldId id="478" r:id="rId22"/>
    <p:sldId id="369" r:id="rId23"/>
    <p:sldId id="515" r:id="rId24"/>
    <p:sldId id="513" r:id="rId25"/>
    <p:sldId id="514" r:id="rId26"/>
    <p:sldId id="424" r:id="rId27"/>
    <p:sldId id="516" r:id="rId28"/>
    <p:sldId id="517" r:id="rId29"/>
    <p:sldId id="518" r:id="rId30"/>
    <p:sldId id="519" r:id="rId31"/>
    <p:sldId id="521" r:id="rId32"/>
    <p:sldId id="520" r:id="rId33"/>
    <p:sldId id="522" r:id="rId34"/>
    <p:sldId id="523" r:id="rId35"/>
    <p:sldId id="524" r:id="rId36"/>
    <p:sldId id="525" r:id="rId37"/>
    <p:sldId id="526" r:id="rId38"/>
    <p:sldId id="527" r:id="rId39"/>
    <p:sldId id="452" r:id="rId40"/>
    <p:sldId id="528" r:id="rId41"/>
    <p:sldId id="529" r:id="rId42"/>
    <p:sldId id="530" r:id="rId43"/>
    <p:sldId id="532" r:id="rId44"/>
    <p:sldId id="533" r:id="rId45"/>
    <p:sldId id="534" r:id="rId46"/>
    <p:sldId id="500" r:id="rId47"/>
    <p:sldId id="536" r:id="rId48"/>
    <p:sldId id="537" r:id="rId49"/>
    <p:sldId id="538" r:id="rId50"/>
    <p:sldId id="280" r:id="rId51"/>
    <p:sldId id="277" r:id="rId52"/>
    <p:sldId id="279" r:id="rId53"/>
    <p:sldId id="256" r:id="rId54"/>
    <p:sldId id="535" r:id="rId55"/>
    <p:sldId id="541" r:id="rId56"/>
    <p:sldId id="531" r:id="rId57"/>
    <p:sldId id="542" r:id="rId58"/>
    <p:sldId id="543" r:id="rId59"/>
    <p:sldId id="544" r:id="rId60"/>
    <p:sldId id="545" r:id="rId61"/>
    <p:sldId id="546" r:id="rId62"/>
    <p:sldId id="547" r:id="rId63"/>
    <p:sldId id="548" r:id="rId64"/>
    <p:sldId id="549" r:id="rId65"/>
    <p:sldId id="550" r:id="rId66"/>
    <p:sldId id="551" r:id="rId67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A0308D"/>
    <a:srgbClr val="E92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0909" autoAdjust="0"/>
  </p:normalViewPr>
  <p:slideViewPr>
    <p:cSldViewPr>
      <p:cViewPr varScale="1">
        <p:scale>
          <a:sx n="63" d="100"/>
          <a:sy n="63" d="100"/>
        </p:scale>
        <p:origin x="8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3CB56-9139-489F-83D0-BA1D53B11708}" type="datetimeFigureOut">
              <a:rPr lang="es-GT" smtClean="0"/>
              <a:t>27/07/2024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4B7BD-3382-4674-8E75-C1615F60BF7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378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9300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21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84612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22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93328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395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546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1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923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30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83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90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7842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183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6392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57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78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47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2247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167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282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759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600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012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11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0338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279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856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444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9000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B4B7BD-3382-4674-8E75-C1615F60BF75}" type="slidenum">
              <a:rPr kumimoji="0" lang="es-G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s-G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8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12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93148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5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16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1523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17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6211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18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23017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4B7BD-3382-4674-8E75-C1615F60BF75}" type="slidenum">
              <a:rPr lang="es-GT" smtClean="0"/>
              <a:t>20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27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50">
            <a:extLst>
              <a:ext uri="{FF2B5EF4-FFF2-40B4-BE49-F238E27FC236}">
                <a16:creationId xmlns:a16="http://schemas.microsoft.com/office/drawing/2014/main" id="{2146A66F-9BE2-456E-A990-50E43783CDB9}"/>
              </a:ext>
            </a:extLst>
          </p:cNvPr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5" name="Freeform 2051">
              <a:extLst>
                <a:ext uri="{FF2B5EF4-FFF2-40B4-BE49-F238E27FC236}">
                  <a16:creationId xmlns:a16="http://schemas.microsoft.com/office/drawing/2014/main" id="{5B0636B3-5A3F-410E-863A-BBF4C2E8F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6" name="Arc 2052">
              <a:extLst>
                <a:ext uri="{FF2B5EF4-FFF2-40B4-BE49-F238E27FC236}">
                  <a16:creationId xmlns:a16="http://schemas.microsoft.com/office/drawing/2014/main" id="{1A4D398C-1DB4-4F34-94C8-5EF96BA38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9157" name="Rectangle 2053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9158" name="Rectangle 20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7" name="Rectangle 2055">
            <a:extLst>
              <a:ext uri="{FF2B5EF4-FFF2-40B4-BE49-F238E27FC236}">
                <a16:creationId xmlns:a16="http://schemas.microsoft.com/office/drawing/2014/main" id="{21A092E8-E564-410F-BFAF-F7C4A957443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056">
            <a:extLst>
              <a:ext uri="{FF2B5EF4-FFF2-40B4-BE49-F238E27FC236}">
                <a16:creationId xmlns:a16="http://schemas.microsoft.com/office/drawing/2014/main" id="{8CCF3E6E-D0B5-4DCB-9384-4FD5C5278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057">
            <a:extLst>
              <a:ext uri="{FF2B5EF4-FFF2-40B4-BE49-F238E27FC236}">
                <a16:creationId xmlns:a16="http://schemas.microsoft.com/office/drawing/2014/main" id="{4B63F9E0-CB53-4D75-A047-FE0FD295A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5CDB17-3B7D-4150-A503-6BB434BCCED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423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F6D73E-18E3-48D0-819C-A53DD537D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A6A2DDB-3B31-47E3-AFFD-13E34A0D7B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951935F-DDF1-4E2D-BAA1-476C172723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2F39F-B336-43A9-AA02-6F6BF3EF003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661172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7FA2-7264-4C9C-8CCA-F4DE42EE9C4B}" type="datetimeFigureOut">
              <a:rPr lang="es-GT" smtClean="0"/>
              <a:t>27/07/2024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48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3FB92-0EF0-402F-BC93-73D62DAE27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E765132-E5F1-4A9B-9DDA-97058D029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B7DF783-2FCB-44CC-8770-6B74912BB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4A8A-33EA-43E4-AD76-82F62630772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8424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50">
            <a:extLst>
              <a:ext uri="{FF2B5EF4-FFF2-40B4-BE49-F238E27FC236}">
                <a16:creationId xmlns:a16="http://schemas.microsoft.com/office/drawing/2014/main" id="{E770FDB6-8D92-08BD-0825-6D1A7A3EDFB0}"/>
              </a:ext>
            </a:extLst>
          </p:cNvPr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3" name="Freeform 2051">
              <a:extLst>
                <a:ext uri="{FF2B5EF4-FFF2-40B4-BE49-F238E27FC236}">
                  <a16:creationId xmlns:a16="http://schemas.microsoft.com/office/drawing/2014/main" id="{C9EDD435-E7D3-004F-A38A-C09EA9554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4" name="Arc 2052">
              <a:extLst>
                <a:ext uri="{FF2B5EF4-FFF2-40B4-BE49-F238E27FC236}">
                  <a16:creationId xmlns:a16="http://schemas.microsoft.com/office/drawing/2014/main" id="{B1F460E9-9597-4D49-ACD4-F8657278B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9157" name="Rectangle 2053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9158" name="Rectangle 20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2055">
            <a:extLst>
              <a:ext uri="{FF2B5EF4-FFF2-40B4-BE49-F238E27FC236}">
                <a16:creationId xmlns:a16="http://schemas.microsoft.com/office/drawing/2014/main" id="{FD1FA99F-2AC4-E200-B499-88D6C92F50F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56">
            <a:extLst>
              <a:ext uri="{FF2B5EF4-FFF2-40B4-BE49-F238E27FC236}">
                <a16:creationId xmlns:a16="http://schemas.microsoft.com/office/drawing/2014/main" id="{441C04FC-9E6E-355A-9C7F-C72F1DF8C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057">
            <a:extLst>
              <a:ext uri="{FF2B5EF4-FFF2-40B4-BE49-F238E27FC236}">
                <a16:creationId xmlns:a16="http://schemas.microsoft.com/office/drawing/2014/main" id="{771AADD7-5286-9813-101A-A50A1A82CE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E1D6-0B3B-4A9D-BEA2-1133F7DCC28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15012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C787CC-16F2-4C4F-325A-4C199EFBC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1D88427-C54E-5568-63EC-C0B4C8B94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E72826A-CF62-872B-058E-8722848FF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F3A06-0B7C-4B3A-B762-52D9A2EB55E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53429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9293AF-8BD8-CC41-185A-9F9A311ED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5997049-5720-BA7B-BE03-B85EAD4A3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8CA66CC-D11D-CC6D-97AA-E0DDFD9F3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9D7AA-981B-4EAF-B08F-0EAC873D92F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38184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78F630-BC08-CFE9-1CFA-EA9F4BFCD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69B333-BA21-9FB5-3296-CE1B295EC2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04BB2FE-2E66-D2BD-70A8-754528E99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F2B89-E4D0-4893-B618-DE98EE44E1F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05958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1C763D-42FD-F27E-3EE9-6A6441D93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C5C95A-7A28-9F7D-D2C6-B427BF18D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34A5B-34A2-EA9A-75FE-41379C2D9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BAAF6-AF5F-46AB-BA03-6E114FD6274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79710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0651339-5E75-187C-7437-E58F64FFA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2A3658D-9526-2AF1-FC29-5CF97C3B5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8A36A9D-F1E5-A5D9-1700-E90A8D88A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6B473-4057-41E0-9D7D-CF7D5BAAFE5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2227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B1C66D8-1C84-AED1-E11E-503E3A878B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311EE99-71B5-E526-1844-10F5BE387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D2634E5-0706-0722-EA6D-E0B93438D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E4A5-8432-445F-B7B5-EED06C8795A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18807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28F494-442B-27AB-9D32-00DCBD24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89DB9D4-3171-5DE6-2F3E-17AF77054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64622C8-357F-A675-1DFA-C2E98E6D4A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D532-7222-45DD-B368-70EBFAC1B06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7167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4DF169-D126-4060-9FF9-65D048D9F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64E33CD-4644-4A36-A4AE-15E10CF88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0A4175D-A24E-4879-974E-621EF07B1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3A1C-B4AA-4B4C-A390-6CBCAB63BBC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89130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33AF81-B255-AE1C-C4E5-B2328E79A0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9513BDC-D2E3-E3C4-C1A3-DE2D3884C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E8133D4-C71B-C11B-5489-08725EC05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8BB6B-3847-4D14-BAF9-DA61CE01059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21193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4C5374-CECB-1EE5-7442-71C25CE2E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6D37885-F557-AD73-7E5C-292D7ABF2A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0D04847-129E-1875-0CE0-C8DAC1A2DF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F46B3-1EB4-4665-A22A-CCCC86C0D7A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83859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ABED48-AB01-589B-7F33-DCD1A9B38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5BAF78D-27BD-878D-0C66-71F6601B98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42F4B19-EEF6-FEF2-1EDF-A33B9CCD9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98564-A7D0-4CF8-A07B-FA82B1AAB74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9672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D1CAD09D-165B-6228-FD5A-0F45C310FD42}"/>
              </a:ext>
            </a:extLst>
          </p:cNvPr>
          <p:cNvSpPr>
            <a:spLocks/>
          </p:cNvSpPr>
          <p:nvPr/>
        </p:nvSpPr>
        <p:spPr bwMode="auto">
          <a:xfrm>
            <a:off x="-42333" y="4321175"/>
            <a:ext cx="1860551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92B26B-7489-F024-C2EF-54D27767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1E9453-6DFD-F433-C5BF-B211D292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91E61C-DF8C-3E8D-A83B-20387843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5151" y="4529139"/>
            <a:ext cx="7789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C3B5-D7E0-4AE7-883B-1320051AC573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135497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6D23EC37-F7EC-3E6E-82EF-0D6F938AF34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D16736-BDAE-699E-9401-B670F7393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3D21B5-8896-E028-D170-B2B24CFB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BED002-DB97-9235-B6C6-25890C0F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DF0B-157B-4327-8A5B-0AFD3DB645F4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4016755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497D6A0-174E-F0B9-9410-9149BB0E767B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074EC3-1CCF-926F-92A6-8E32F4D1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5C2950-09CA-11CA-8EA9-4046307F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1DEC29-8808-7107-C338-85381294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EFA24-52C7-4809-92A0-CE766D671B91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4074792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DBA0019-687A-C947-FDC1-B7C3221F12A2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2D6AB-C3F3-22EA-1FE4-FAEB6B04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1B063-0B93-3CED-2CE8-89963751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AA8A2-6420-0D31-9A68-B733AB62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158A-C1D1-450E-BADE-083E03F287B8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606840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ACCA084-1E35-762F-475E-245992C92C07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C842C0-5271-E0B2-6044-1006BC0B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07F08-2D0C-71A1-A066-B748A38C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133714-325A-7055-F5D8-2320CEF3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F86D-22C4-4C72-807C-2F31C1CEE462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554243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C51B8A4D-5C1D-8B63-BF70-ADB2FDB333B0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44EEA86B-B83B-82DF-D081-4E3847FD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EC05E5B-3707-D663-DF77-2477D4A1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92B07C9-546B-2E47-625C-0DBF4B5E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FA99-6197-4764-8C05-57910791019F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464175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D95F0D5-81FD-545E-41FF-2841FF3FFC15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3E93BE3-902B-A86E-5BAF-2B667342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F2E0ED1-F140-78FE-E92C-92D2F0A5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21A5C7A-8125-D209-3508-F6DFAAC4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94DF-B301-442E-B39D-359F5F847AB6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82521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61FC31-84C2-4A0C-A8D9-3F8FB9876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BDA13E5-BE04-4C74-A9AD-5129DA266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92D7FE2-ACC7-42F6-A85D-3BABE93BBF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943C6-7D9B-4856-8A58-45F507FB4EA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31312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848E1B5F-C4E8-0A04-2050-9B6FA8831B4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9DAA68D-46C5-3EC4-90C5-FD3143F2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5631B3D-8290-5527-9AC5-3C43DD7D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F3F956A-21CB-CBE3-0C7D-CD0CF884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C5FAD-2C9B-4080-81B5-24C19AD4DC2D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589395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B0A061AD-F594-37FD-88BB-D113AA6C1FFA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82B33CC-0B78-6C4A-5F99-CA4BB9F2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DA4DFF4-5B14-D803-6EA1-6C294AAD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9805AF2-FD87-EFCC-5157-44D0F301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1B54-7CA6-4D5F-84EE-4EAEF8F0DF1C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945583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AD250388-0F28-0296-6193-C49916A55471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86A021-808F-2044-BF86-3D9F2581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8CD7A5-9CF7-986A-2236-02A3153C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B035A7-CC42-3FDB-C50B-16A12016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F1728-21F9-4C5C-A99B-45DDF1CBE321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2319103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87008960-E93C-B80D-A885-22E645DDFF2C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91787146-7E6C-394C-D7B3-C4EBF11C5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GT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29ABEAF3-FF5A-2259-87AC-C22964B1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GT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A7D040C-A652-834E-2669-4FD193168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FF1E6E-C993-6EB5-C930-0081E459EE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07071A-395D-3409-9FB9-761F7C5905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1567" y="3244851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72CFC-E33A-4F75-8B0B-8038E80A1779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579067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3219EF73-C87D-6E8A-4923-87B0C160EAC9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B673E-8D0F-A254-E28B-C490DE34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45026-6652-A3E2-C1F9-C017FC7B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D1937-1892-6F86-A773-69490D88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61C70-9607-4AC9-9C60-025300BA9414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516943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4F8A832-6B1D-433C-0377-66B8F94AA6F4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A23DAFB3-1A6D-8FF0-A8A0-7BB0B1E88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884" y="647700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GT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29EBE02-155D-8AC1-2A0B-CF231CE77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2367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GT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01087C3-2B31-A1B9-5E96-499B2F0173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D0D0F79-366D-6871-3B5D-5F169C40E8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0D3806D-17B5-B4AE-B3AA-77B689B0F3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E448D-FAF8-4CB8-A0DE-0BBA024DFE36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1620905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F31240FB-5052-A728-763C-3EB126F85A4E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8F86F-7AAD-8441-14B1-65F5E40680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C7D14-5833-6C48-E0EE-B29C691F3B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04B88-B13E-1771-F2E3-61C64743EB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81567" y="4983164"/>
            <a:ext cx="7810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3121-6048-4F36-9114-EC0885686DA8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4220828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347740E7-E749-A6C2-3DE7-E615ACBACB31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110623-7D6B-662D-6897-7782A539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B0E66E-C2DF-5AA9-BFC5-D13B08F1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048BF-1FEE-68CE-D3FB-AA8B8B4D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731D-ABF3-4D52-B429-A9CBCC9C4866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2393171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13DDA9AD-B6BF-4731-4DEA-168559C24A3B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811867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GT" sz="24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43794F-485F-07A4-5D38-A619890F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1964E9-0EAA-033A-BB4D-F926A77B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9FA4D4-F6B5-6817-148D-B42C6DD2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0671-F5F9-4F78-81F4-600B53B90CE9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3931877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CE53CEF-E5CD-E3F7-47B3-66F859BFD3CF}"/>
              </a:ext>
            </a:extLst>
          </p:cNvPr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BCACCE0-9970-5A26-B3E4-80F836189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4" name="Arc 4">
              <a:extLst>
                <a:ext uri="{FF2B5EF4-FFF2-40B4-BE49-F238E27FC236}">
                  <a16:creationId xmlns:a16="http://schemas.microsoft.com/office/drawing/2014/main" id="{716F6F51-CAD2-4BA6-B614-4813BCCAB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D7309C0-A9CC-C538-2803-4DAADEAAA8B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831917E-30E3-423B-6BE0-136BAE63A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933799F-16FF-9546-70D6-5F7D27081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688E-1A03-4FF8-8C3E-1708389755D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9369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61F996-4D17-4455-8327-5B72141252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955E789-872F-4156-A108-5B69CDBEC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4D8D64D-45F0-4144-82EC-E9690045F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86107-515F-4557-AF55-43F5C4E2728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644951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0E772D-9D7B-BD8F-AF0C-47FB61AB2F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00DA0EB-A5DF-4AC8-4199-F3E1D8D68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EEDE317-192D-2961-99A3-371324904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DD14-42EB-4AC4-88E0-E674475CD7D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46188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39FEBD-3147-1F5D-E48C-E2C12BE27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D58681D-D443-C9D0-9EB5-EA3E7673D0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8E97394-D348-A51C-9BD5-B1E56814E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7D1CA-454D-42A8-A36F-B0FA5B7FF98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13942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C37252-083A-A4E2-784B-2CFDC13F6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CAF050F-A8CB-1A56-BC45-0C0FE2DC8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CE8AEC4-AA6D-97C0-3245-631A9382F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770DF-01FD-4904-907F-BE85AEE6768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53200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001CB-B3A2-B4F6-53A7-0054E5899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DAF8DC-8783-7EE1-B691-1F77F7275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E3F6D8-C3CA-77ED-2104-846F2F43DD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52C9-C3C6-4C98-8F50-4C30A7524B2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24375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7315B2A-9E51-F79E-F12A-578A78E33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E88F5AB-7877-3EEE-DAAF-0E1B622A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50C4E25-BC5A-77E1-E123-D0EE3447B3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620C9-44F2-4C1A-826D-F59AC496EE0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277940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5EBD551-A708-0D81-F67D-82D4C986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C128F47-2DCA-4B2A-5D70-97B425A7F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7B69B6F-AB1C-DEA6-0C95-E1072A54BF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9EC54-52E3-43A4-B026-5925642C6D5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4407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0F3004-1FCD-096E-52C7-482C1F2AB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19988F-3D60-1EE9-82FF-7EAF2226A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154680D-5591-7BE8-8812-E8852590B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8CC53-6571-41F1-9B7D-D5E981E5E53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81969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6E7371-880C-E646-8FC9-2F7EA9C786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9413643-8591-38F2-3233-761BE2821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F355186-F54D-3D80-DA52-1E5D922F4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A295-9CAC-4BAE-AA25-5AD9D445A82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84692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D52B2C-45A1-F6CA-72DA-59FC405F8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96DD73B-D4FA-A71A-C59F-4E4579711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BA5CCD9-3782-6372-9E39-7C7414086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0BEB6-70C7-45C6-824D-CB603EA0241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981776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E43145-87AB-B407-5CD8-C785A0229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C03DF66-7BF7-40D1-5749-120E0A9A7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4E40F46-28A3-2DFD-7181-B8EDE7A3A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AEE7-995A-499E-ACC1-8331BC4A920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8899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E17EF-6F13-4082-A78E-9392F772C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B34FC2-3A56-416E-91DE-9BF294777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343693-956B-4CEF-B5DF-54EAFDC42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F172-459D-4837-B96E-B8158411B2F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91184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s-CR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D76A30-27DB-EB6F-DE96-D22DE77AB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E7C02C-C74E-800B-6EE2-C90DDC98D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116D311-1158-7870-BAF8-C8346C9EB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2FB7F-599F-4CA7-9236-948469DCCDE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06762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8A0C61-830C-4874-B371-72936F83C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9799872-FA42-0BDA-1706-4F2F7EB72C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0A49914F-FB06-7C88-12C7-8EDC795CB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F3A4-9F54-4A70-BFA4-EE0713780FA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5038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757493E-A34A-1F58-63B9-02C46207EEA5}"/>
              </a:ext>
            </a:extLst>
          </p:cNvPr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25E0238-2451-42EB-CD9D-ECF9BB4D6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4" name="Arc 4">
              <a:extLst>
                <a:ext uri="{FF2B5EF4-FFF2-40B4-BE49-F238E27FC236}">
                  <a16:creationId xmlns:a16="http://schemas.microsoft.com/office/drawing/2014/main" id="{DC4C600E-5B68-5377-5878-AD007957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FA9DE05-DF46-A9D0-839A-8C2358C1C10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E9AB491-18A2-66DC-1A22-46B78CD9E8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D045C93-836E-5528-2A91-DC0117E99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27BC6-1AA5-45E1-904B-432F13D789C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893419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572095-D631-EEC9-F05F-7066CD7CF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8F9968D-FB0B-E810-D801-C9F2192048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6BF45A0-852C-773A-A001-049527C3B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A0A7E-5557-44FD-980D-05F5DB7FE2B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2228545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26E761-B77D-45F8-85AA-315E883B3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B6959FD-69F8-921A-B63A-D5AE7ABB5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58A11A5-B219-3399-78D5-67AC498CB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495B-7759-432A-9E61-D684F7B2AAA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8864308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F532B0-C119-CFD4-DFA7-D39933B44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A21066C-F546-7591-B6D9-B1C0A7AB0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4070D8C-9A5A-A090-E8FB-AA0334DAA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B330-9483-40E1-8994-03DF69E9813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9285501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5EBAA4-947B-7B86-B2A6-B74E1E7BC2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47BDAA-4AC6-526B-5171-E41245B502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C22EAF-13A4-C843-1A7A-AD46AB6D3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2E1B2-A8FB-4496-9085-D34411D5699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8943124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8F9B173-DAA7-9972-9963-7844DAFA2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E71A627-19D7-22CC-63F7-A81C8F77E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DC09FC8-DF50-9C10-BF41-170F333F7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5599C-58BD-4422-AD2A-11D14EFEEC3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8652712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453381C-9F27-C2AE-4815-97E1B23F4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B92F278-C4BE-51CB-0804-5B1616E00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A225679-B092-83E9-D987-329C3940D1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643F-40D0-4AC3-9CFE-BE43D58BBBF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7405372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B804A0-17C6-7A32-F89D-3E3DC4261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6B96741-1086-B873-A617-324FB4EF9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CD70FE4-152C-A44B-FA76-886AAEB4C9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9CD9-176D-45BD-8333-4BAED4CCC5E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550487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F9AA845-0672-42F8-91E8-C765C6D1E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F9CA7DA-D8B2-4ED1-A62E-2ADD6209E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8873BBD-86FC-4948-9EF8-352B58136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29162-CCA6-4588-AEA7-7E51370B6FF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5210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757E38-52B9-7B4C-613D-C1A084DEDF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5DDCE5A-7A8F-608D-AC47-F2747B821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4AAEAEC-1627-E463-E26B-A31773722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6F16B-46E9-4C2D-AC6F-F72AC884BF5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3879579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B801BB-6E2F-F138-FF0E-11E606BA4F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56BB4A9-6230-0181-E839-513197E07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8DE561B-0FDA-3CA3-9125-1794676F3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D9EC-6A20-4A94-8943-538044A5440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275495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CFA5E1-69D0-BD97-543B-CDE03B85E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1D6C41B-FFA7-4741-7A51-3F9619938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565CCC8-1B24-9C8B-976A-DB0542E2B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BBD04-209A-47C7-86E0-F3BE43DD228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467791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s-CR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27BE5E-D186-7198-51B8-BAD05C142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988BB7E-A057-C176-0A44-71629BC8E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4047A59-4ACC-E163-4C5B-3E7C68DF1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CF07D-4AAC-410A-9314-DED1370AACF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421181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7C732E-E391-2345-B3F3-FFCB96F04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56E2D-058E-75D1-5355-4D50F3ECB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E17BC54-BF63-9007-30CC-9A95BE387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DD03-1D47-47D4-97CD-4F2F2A24155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5796103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D517335-B4E3-5457-4CF5-548E55086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C23C357-25EE-187C-CFAD-BA4A3D516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22B394C-45E1-A55D-AB97-FAC4C19B1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BF379-89D0-4D21-88D7-6C0A996F82A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2559115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6FF1B14-C6D8-7379-063E-6FE4D206E337}"/>
              </a:ext>
            </a:extLst>
          </p:cNvPr>
          <p:cNvGrpSpPr>
            <a:grpSpLocks/>
          </p:cNvGrpSpPr>
          <p:nvPr/>
        </p:nvGrpSpPr>
        <p:grpSpPr bwMode="auto">
          <a:xfrm>
            <a:off x="-1380067" y="1552576"/>
            <a:ext cx="13572067" cy="5305425"/>
            <a:chOff x="-652" y="978"/>
            <a:chExt cx="6412" cy="334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AB09CD6-CE8C-BBFC-2BE2-E06B6A0EB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4" name="Arc 4">
              <a:extLst>
                <a:ext uri="{FF2B5EF4-FFF2-40B4-BE49-F238E27FC236}">
                  <a16:creationId xmlns:a16="http://schemas.microsoft.com/office/drawing/2014/main" id="{A3237281-CA91-61EF-497A-ABAA1873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25084" y="762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429000"/>
            <a:ext cx="85344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0C9CA45-0184-A6E7-5BD5-C902AA536BA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6BAE5B4-11BA-E05E-5C47-8C16655D3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DAE5C77-85B8-544C-E903-AAF23A1DB6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BB77-27CA-4FEB-B5F0-4F5CBE2E80B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467594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52587E-B7D6-0FC5-9F09-F8C26EE3E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E5B76FB-A32D-9D40-85E8-8C78BCE04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6D21F05-51BA-27E2-B3E6-27456B57D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BFF6-CDA8-4803-BD95-B9CE527B0DF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332503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27B091-9E0A-396A-FAC7-DAC5C64BBA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9855CCA-5C1E-B5C3-4C34-0F32FF966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204B249-5E67-7BE1-838A-C88139F01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509A-56F2-4574-836D-372A7910EB8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750844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D683D0-A7F5-C434-A301-85AA85E2F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371B06E-137A-62AD-349E-D94B19162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2B97C6C-98ED-46BC-D7E3-56E125CC1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BDDAB-1464-4D3D-8E12-7AEF4D0964B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5846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DF5E4E2-C5D8-456D-BF65-1A3B298A02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5403C50-EA14-4744-8FE8-2ACD705C3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2920784-8015-47CC-9B81-E69B4F8E7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7BE7-9821-4BAF-B81F-C421E4BFAAB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1196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5FC617-8FB4-D5FF-4C38-A06FF082E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BC556A-8051-9E63-8760-6E256F2AF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E13046-1117-686A-7E5A-5C08A7809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CE1F-8092-4E1B-9423-B77C5D89034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5950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870E1B7-9794-069E-E8B9-A1F068A53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655697E-C46E-A9DC-AC43-4655BCF334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4CF17EC-EF4F-27DA-6356-63B268BD72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E011-A98E-4961-A32C-CBFDFEFBCD0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60978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50FA614-C997-36E2-B1D2-8B83530307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8ACAF8B-CB82-8797-8F76-45DB81604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6E8EE77-EAFC-0668-0591-3F70549FD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192A2-35FD-4FFD-A6AC-A468FF3EB99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45947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8A8334-BA45-E16C-09E6-0B86B7CB9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09A8DF1-81D2-9F5E-F7E7-3A04C03F7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4C7BE6-946D-9344-C54E-28DB482EF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E7736-784B-4E62-8252-4D6448D053C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000947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B80B67-3F1E-18D4-754D-0627C3772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29E20E8-A10F-230D-070F-9EAFAD1E3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A207631-8241-3E3E-7984-0725029BC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21AD4-E73B-4DFB-8952-E9EC1D3C466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857069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4EDF89-2C98-8786-3C0F-D8EBF8A6C1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4772A41-DAEE-BB3F-C8E1-103E53A86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260A527-A603-894F-1C89-A25772394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9789-6A19-4011-BCCB-FFB383F41DD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75467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E97990D-45AA-066E-32AF-85CE9B71EA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A9B6EC0-8BF7-09C3-F6B7-DD0A0C611C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26ADAC6-388F-AD55-E776-8FA8B6028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17C14-A64A-4078-8440-A92A817FDE6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379057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s-CR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111EA6-39D1-1879-E941-BA85D4D0A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26D0FB7-F8E7-3FA2-1A2D-63D9BD6D1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0E8E725-AEE2-1616-DD07-91A47C7C6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D703-40DB-481B-ABAB-BF6C3F48227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25596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0501FA-E456-5B04-DA9A-4F67D9C234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C78ABCA-8007-82FB-6B7A-592EF6837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7F13C37-AE8A-187A-A866-D90736223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4E75-5AE6-4194-9611-AA23DA8C2FC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16687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E615F51-0F31-785A-6C62-B3154C04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D4EA-CD07-4D00-B291-2D1EDC845801}" type="datetimeFigureOut">
              <a:rPr lang="es-CR"/>
              <a:pPr>
                <a:defRPr/>
              </a:pPr>
              <a:t>27/7/2024</a:t>
            </a:fld>
            <a:endParaRPr lang="es-C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87706B1-E965-E2B0-725B-1E3EA9A7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2A17E33-6C8A-59C2-36C6-BEE1536E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A2BD2-6C08-4F8B-9F13-1790E3665C8E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265559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ED7EDB-62A2-4546-8B6B-E244F75EE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0503363-17A5-453E-B1C2-C2530C625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7157063-396F-4155-93FD-62DF9945D5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752D-AD9D-4F77-BC27-08C7BDF5912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672955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3499512-8B6F-D6ED-8B89-3F4FF096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D66CB-D5C9-408C-8922-A1053519B35A}" type="datetimeFigureOut">
              <a:rPr lang="es-CR"/>
              <a:pPr>
                <a:defRPr/>
              </a:pPr>
              <a:t>27/7/2024</a:t>
            </a:fld>
            <a:endParaRPr lang="es-C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D0010C6-59D7-14EC-18C4-87193F8F6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E85FC16-0DE8-B817-573C-B73EFDF7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CAC95-A772-4E09-88EC-F969886FB04D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36007782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CECDA40-3A6D-A521-97F5-D6B868DC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1051-E0A7-4313-BE0A-87DA39E8C522}" type="datetimeFigureOut">
              <a:rPr lang="es-CR"/>
              <a:pPr>
                <a:defRPr/>
              </a:pPr>
              <a:t>27/7/2024</a:t>
            </a:fld>
            <a:endParaRPr lang="es-C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30A09AC-CDF3-8859-680E-0264D679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FCCEF76-922A-34DF-BED4-FF29E3A6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F0EF2-8AB6-4295-8C85-FFCC5E178CF3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25299833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2316C48-4941-048D-04FB-972CEB2B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6FE9C-739B-42C6-A1CF-C859FC638000}" type="datetimeFigureOut">
              <a:rPr lang="es-CR"/>
              <a:pPr>
                <a:defRPr/>
              </a:pPr>
              <a:t>27/7/2024</a:t>
            </a:fld>
            <a:endParaRPr lang="es-CR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D534A35-65E8-6F48-F2EA-71A346F2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AB930A0-DC42-3100-3973-A36B5788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AC0FB-7DA3-4786-8E1D-B5BDC2FCD441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8776249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0226B500-FAEB-DFC2-1F6A-798F4E24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F7B09-D906-4035-9DD9-9249B81D9AD3}" type="datetimeFigureOut">
              <a:rPr lang="es-CR"/>
              <a:pPr>
                <a:defRPr/>
              </a:pPr>
              <a:t>27/7/2024</a:t>
            </a:fld>
            <a:endParaRPr lang="es-CR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BAFDB0BD-5B35-0B83-1BF2-A3173CAD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0903DFE8-F195-DFD4-89EB-4B442EBE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BCA6A-6914-437E-8A15-B8FA2CD7991E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22679352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8B8387A3-F694-569B-45F7-BE58DF33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95AC3-C30B-4FE3-8940-8506A4A7B49B}" type="datetimeFigureOut">
              <a:rPr lang="es-CR"/>
              <a:pPr>
                <a:defRPr/>
              </a:pPr>
              <a:t>27/7/2024</a:t>
            </a:fld>
            <a:endParaRPr lang="es-CR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20625434-12E0-3913-398D-E397814C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295DE17B-D361-120A-C4E6-B0E25728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F7DBF-4F0F-4094-9D7C-A5AA40CE59E2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37029770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2BB9F627-4C41-4EBE-6789-C3A79E03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0E41-9048-4849-B53A-ED4FEF19AC87}" type="datetimeFigureOut">
              <a:rPr lang="es-CR"/>
              <a:pPr>
                <a:defRPr/>
              </a:pPr>
              <a:t>27/7/2024</a:t>
            </a:fld>
            <a:endParaRPr lang="es-CR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D70B4075-7889-04DC-0076-96E5E226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7E779FD7-CA50-73F6-24A9-4CD149E4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B950-51D1-491B-BCA4-FF13A781B85D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42324739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C9E211C-5643-9FA3-7E2C-8928F673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F07B-2B6E-4225-B53B-617BAB61313E}" type="datetimeFigureOut">
              <a:rPr lang="es-CR"/>
              <a:pPr>
                <a:defRPr/>
              </a:pPr>
              <a:t>27/7/2024</a:t>
            </a:fld>
            <a:endParaRPr lang="es-CR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818015A4-F62E-DB95-09C0-5763B49F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6C803D0-1D27-2805-4A1F-692F97AF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2DC30-5D52-4BCA-BA25-91A5178AEDF3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17494478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308CE72-F433-8330-098C-A5E089AE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C751-36CF-4FEF-9414-CB223003F0F7}" type="datetimeFigureOut">
              <a:rPr lang="es-CR"/>
              <a:pPr>
                <a:defRPr/>
              </a:pPr>
              <a:t>27/7/2024</a:t>
            </a:fld>
            <a:endParaRPr lang="es-CR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6CB778CC-5AEF-E5A4-C86E-3C3DD0A9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78723AC-443B-B205-DE16-AB34FBB6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185AD-5DB9-4295-ABB7-22F4DBFA5368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6754869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04B1D77-02A6-D2F6-8A99-786CFED3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6055-B675-41C8-83AC-755C1DDF8413}" type="datetimeFigureOut">
              <a:rPr lang="es-CR"/>
              <a:pPr>
                <a:defRPr/>
              </a:pPr>
              <a:t>27/7/2024</a:t>
            </a:fld>
            <a:endParaRPr lang="es-C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83DEFD3-791B-E056-8B18-E00E5059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6BB6D73-AEC6-4F34-0102-AD991EC0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5887C-074C-4F8D-A1B5-7C03E6F9C522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17991198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7F7F264-A3D0-3BAA-909B-5CA4933E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713DF-D5C2-4B7C-B095-0A4C5D55B2A5}" type="datetimeFigureOut">
              <a:rPr lang="es-CR"/>
              <a:pPr>
                <a:defRPr/>
              </a:pPr>
              <a:t>27/7/2024</a:t>
            </a:fld>
            <a:endParaRPr lang="es-C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D8B3583-21CD-6763-8CB7-C63930A6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8CA60C9-F036-AFDA-AB48-B78C9304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0574D-2115-43BC-90B5-66CC5E86C9E5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415875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8C599F-5BA1-4556-985C-7194050838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4C258F6-A296-47B8-8450-6F075370C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78B3FFB-3126-4518-A0E6-897162640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7F64-DA13-425D-9E75-7241C0D204C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182371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7FA2-7264-4C9C-8CCA-F4DE42EE9C4B}" type="datetimeFigureOut">
              <a:rPr lang="es-GT" smtClean="0"/>
              <a:t>27/07/2024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376370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7FA2-7264-4C9C-8CCA-F4DE42EE9C4B}" type="datetimeFigureOut">
              <a:rPr lang="es-GT" smtClean="0"/>
              <a:t>27/07/2024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718344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7FA2-7264-4C9C-8CCA-F4DE42EE9C4B}" type="datetimeFigureOut">
              <a:rPr lang="es-GT" smtClean="0"/>
              <a:t>27/07/2024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0414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7FA2-7264-4C9C-8CCA-F4DE42EE9C4B}" type="datetimeFigureOut">
              <a:rPr lang="es-GT" smtClean="0"/>
              <a:t>27/07/2024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4531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7FA2-7264-4C9C-8CCA-F4DE42EE9C4B}" type="datetimeFigureOut">
              <a:rPr lang="es-GT" smtClean="0"/>
              <a:t>27/07/2024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668471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7FA2-7264-4C9C-8CCA-F4DE42EE9C4B}" type="datetimeFigureOut">
              <a:rPr lang="es-GT" smtClean="0"/>
              <a:t>27/07/2024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192819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7FA2-7264-4C9C-8CCA-F4DE42EE9C4B}" type="datetimeFigureOut">
              <a:rPr lang="es-GT" smtClean="0"/>
              <a:t>27/07/2024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821730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7FA2-7264-4C9C-8CCA-F4DE42EE9C4B}" type="datetimeFigureOut">
              <a:rPr lang="es-GT" smtClean="0"/>
              <a:t>27/07/2024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120334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7FA2-7264-4C9C-8CCA-F4DE42EE9C4B}" type="datetimeFigureOut">
              <a:rPr lang="es-GT" smtClean="0"/>
              <a:t>27/07/2024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778520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7FA2-7264-4C9C-8CCA-F4DE42EE9C4B}" type="datetimeFigureOut">
              <a:rPr lang="es-GT" smtClean="0"/>
              <a:t>27/07/2024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4425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A87D969-BD03-444A-BDC6-88EAC4E830E4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48131" name="Freeform 3">
              <a:extLst>
                <a:ext uri="{FF2B5EF4-FFF2-40B4-BE49-F238E27FC236}">
                  <a16:creationId xmlns:a16="http://schemas.microsoft.com/office/drawing/2014/main" id="{89F8F590-68AB-45F8-98CD-276EDE6CA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D4886076-1E27-45A6-88AA-52A08EEDD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8133" name="Rectangle 5">
            <a:extLst>
              <a:ext uri="{FF2B5EF4-FFF2-40B4-BE49-F238E27FC236}">
                <a16:creationId xmlns:a16="http://schemas.microsoft.com/office/drawing/2014/main" id="{F8C01785-EEC2-4139-8C01-853829F8A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B2680CFF-FECE-4314-ACCF-5CB49A8770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CCB32B9C-A177-4BE6-84A5-17627A9E13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8721CE11-077A-414A-B936-EA110A0A03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B3825D4-5787-47AD-99D5-83DAFECA9C3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D30CAA4C-1D59-458C-8C39-543A8E4BD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96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050C2705-17C2-DB63-393F-39843507F9B1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48131" name="Freeform 3">
              <a:extLst>
                <a:ext uri="{FF2B5EF4-FFF2-40B4-BE49-F238E27FC236}">
                  <a16:creationId xmlns:a16="http://schemas.microsoft.com/office/drawing/2014/main" id="{E8251819-195E-2E04-4DEF-B5C3C82A7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4105" name="Arc 4">
              <a:extLst>
                <a:ext uri="{FF2B5EF4-FFF2-40B4-BE49-F238E27FC236}">
                  <a16:creationId xmlns:a16="http://schemas.microsoft.com/office/drawing/2014/main" id="{6644FAB0-387D-4226-0ED6-6494B74FC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8133" name="Rectangle 5">
            <a:extLst>
              <a:ext uri="{FF2B5EF4-FFF2-40B4-BE49-F238E27FC236}">
                <a16:creationId xmlns:a16="http://schemas.microsoft.com/office/drawing/2014/main" id="{B4182684-7705-ADF8-84B6-86B7884F3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20F32139-D78B-03E1-7469-4F9C9D45F2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85291EE5-4E02-5CA2-5092-F6C7A90DAD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1B777F25-0AED-801D-402E-781B8DA5FF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07F0A80-7EFF-40C4-94B6-98566A3DD82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4103" name="Rectangle 9">
            <a:extLst>
              <a:ext uri="{FF2B5EF4-FFF2-40B4-BE49-F238E27FC236}">
                <a16:creationId xmlns:a16="http://schemas.microsoft.com/office/drawing/2014/main" id="{75F68688-E7D1-5E42-1D53-8CD9BE569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361500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id="{5928A434-AAA0-F5AC-6B04-9EF5B1E5F3C9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1"/>
            <a:ext cx="26416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5B9ADF11-90E4-5F64-2AC6-9E936244D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148880C2-4F4D-CBFA-D092-C7829DC9F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407F847B-C9AC-A00B-BA16-B6FA8A7EE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1EEC4337-32DF-A906-E7E6-E8CBD25A8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871E67BD-3680-108A-9934-93A5FAC7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E33EAEB6-FE57-8810-28C5-CC8753C5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CF4908E8-C237-CE08-C741-A86BB289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7D9ACD9A-9B59-D848-D74E-33495A0CB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D333AB92-9686-E727-02CC-343D326E9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125472DD-DF7C-EADC-49B7-9425C1D53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ADE8ADCA-243B-6AE0-5ADF-7AA9FDF78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CD5A2FFF-785B-A8A9-92C7-69B29E007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id="{9C4F4592-ACAB-1708-6E2B-DF2620A360BF}"/>
              </a:ext>
            </a:extLst>
          </p:cNvPr>
          <p:cNvGrpSpPr>
            <a:grpSpLocks/>
          </p:cNvGrpSpPr>
          <p:nvPr/>
        </p:nvGrpSpPr>
        <p:grpSpPr bwMode="auto">
          <a:xfrm>
            <a:off x="27518" y="0"/>
            <a:ext cx="2603500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32A58DD3-5305-C50A-E504-68F6BD9AF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2DDA44CE-E8F2-237F-2B65-822FD52A5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0F95A143-3E0E-424A-57E3-BFC61605D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C7D7E06C-3CDE-A2AC-71D5-E2CD94166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DA20DBD9-1B49-727A-6051-95D3942AA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40D96D7F-255B-FE17-5CB6-67F204854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1D7C54E2-5E34-38EF-A9D0-23A7F9667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2D2E1354-4D74-DF63-6453-A65C2E912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37B3F5A0-B1F2-8B28-5F8A-B46D7CCC3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36BCA486-71CA-11B5-D224-50A160B15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B8C3D5A5-E1D5-4B10-0912-905CB156A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434E7852-8A44-E99B-8604-F89C69A1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GT" sz="240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331C7683-898F-1555-E60F-1E679C077805}"/>
              </a:ext>
            </a:extLst>
          </p:cNvPr>
          <p:cNvSpPr/>
          <p:nvPr/>
        </p:nvSpPr>
        <p:spPr>
          <a:xfrm>
            <a:off x="1" y="0"/>
            <a:ext cx="24341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49E167CE-EF84-0DD9-3D76-428A106D0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92917" y="623888"/>
            <a:ext cx="878628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/>
              <a:t>Haga clic para modificar el estilo de título del patrón</a:t>
            </a:r>
            <a:endParaRPr lang="en-US" altLang="es-GT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EFB7CB2B-A354-364A-F572-D983A8EA4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2133600"/>
            <a:ext cx="878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/>
              <a:t>Haga clic para modificar los estilos de texto del patrón</a:t>
            </a:r>
          </a:p>
          <a:p>
            <a:pPr lvl="1"/>
            <a:r>
              <a:rPr lang="es-ES" altLang="es-GT"/>
              <a:t>Segundo nivel</a:t>
            </a:r>
          </a:p>
          <a:p>
            <a:pPr lvl="2"/>
            <a:r>
              <a:rPr lang="es-ES" altLang="es-GT"/>
              <a:t>Tercer nivel</a:t>
            </a:r>
          </a:p>
          <a:p>
            <a:pPr lvl="3"/>
            <a:r>
              <a:rPr lang="es-ES" altLang="es-GT"/>
              <a:t>Cuarto nivel</a:t>
            </a:r>
          </a:p>
          <a:p>
            <a:pPr lvl="4"/>
            <a:r>
              <a:rPr lang="es-ES" altLang="es-GT"/>
              <a:t>Quinto nivel</a:t>
            </a:r>
            <a:endParaRPr lang="en-US" altLang="es-G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00465-5007-8F80-BB40-7B11D4E58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63201" y="6135689"/>
            <a:ext cx="102235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96F63-E572-ECC5-8A16-3EBF4196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0800" y="6135689"/>
            <a:ext cx="76221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CFEC5-0082-0F46-8CCC-7DE54B8BB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681567" y="787401"/>
            <a:ext cx="781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5B3170E9-1272-4044-A09A-23523F55B7BE}" type="slidenum">
              <a:rPr lang="es-ES" altLang="es-GT"/>
              <a:pPr>
                <a:defRPr/>
              </a:pPr>
              <a:t>‹Nº›</a:t>
            </a:fld>
            <a:endParaRPr lang="es-ES" altLang="es-GT"/>
          </a:p>
        </p:txBody>
      </p:sp>
    </p:spTree>
    <p:extLst>
      <p:ext uri="{BB962C8B-B14F-4D97-AF65-F5344CB8AC3E}">
        <p14:creationId xmlns:p14="http://schemas.microsoft.com/office/powerpoint/2010/main" val="262832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  <p:sldLayoutId id="2147484324" r:id="rId15"/>
    <p:sldLayoutId id="214748432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DDCFD5E-84D6-5665-AF5D-A785FCCBCDA5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48131" name="Freeform 3">
              <a:extLst>
                <a:ext uri="{FF2B5EF4-FFF2-40B4-BE49-F238E27FC236}">
                  <a16:creationId xmlns:a16="http://schemas.microsoft.com/office/drawing/2014/main" id="{0488B486-9BE2-16CC-5C8E-05DD15F9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49A16310-9361-7516-1EC1-6C80685ED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8133" name="Rectangle 5">
            <a:extLst>
              <a:ext uri="{FF2B5EF4-FFF2-40B4-BE49-F238E27FC236}">
                <a16:creationId xmlns:a16="http://schemas.microsoft.com/office/drawing/2014/main" id="{5F7FB3D6-F8DD-932E-7D6A-10CC76E42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45781576-CC3B-5B5F-41A8-A52747E2B1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E64C7F49-0DE3-FC71-9650-24180F49D4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B76739EB-D221-7914-B124-AE3A6BDEEC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836236B-5246-4CD6-A6D4-425113E9529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C70AFF61-18F2-C865-B216-5A7477BBE8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032786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094B02B-EC49-DFD2-1ED4-345147DC60EF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48131" name="Freeform 3">
              <a:extLst>
                <a:ext uri="{FF2B5EF4-FFF2-40B4-BE49-F238E27FC236}">
                  <a16:creationId xmlns:a16="http://schemas.microsoft.com/office/drawing/2014/main" id="{E92670EE-FFE3-7570-F7F7-DFEE2035A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5B463B49-170F-4733-3D96-B0B0124E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8133" name="Rectangle 5">
            <a:extLst>
              <a:ext uri="{FF2B5EF4-FFF2-40B4-BE49-F238E27FC236}">
                <a16:creationId xmlns:a16="http://schemas.microsoft.com/office/drawing/2014/main" id="{B91F78F4-33B2-3CBA-9336-1A0A995DC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94B2FB89-D66B-658E-2C4E-7AA0F607D0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3ADEF5D7-1C30-7DA7-539F-41228B2431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2CDAAF0F-DDC3-4BC8-2791-E87B92F89D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8840B03-5BDF-48A9-87C1-B8044807AE9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1D544C02-F71A-8791-2AEB-ED6823F07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542586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4774712C-CE1D-0B9A-AC89-793892161B21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12177184" cy="6845300"/>
            <a:chOff x="0" y="1"/>
            <a:chExt cx="5753" cy="4312"/>
          </a:xfrm>
        </p:grpSpPr>
        <p:sp>
          <p:nvSpPr>
            <p:cNvPr id="48131" name="Freeform 3">
              <a:extLst>
                <a:ext uri="{FF2B5EF4-FFF2-40B4-BE49-F238E27FC236}">
                  <a16:creationId xmlns:a16="http://schemas.microsoft.com/office/drawing/2014/main" id="{740F8692-6E24-3BB9-2F67-96C02076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CR" sz="2400"/>
            </a:p>
          </p:txBody>
        </p:sp>
        <p:sp>
          <p:nvSpPr>
            <p:cNvPr id="1033" name="Arc 4">
              <a:extLst>
                <a:ext uri="{FF2B5EF4-FFF2-40B4-BE49-F238E27FC236}">
                  <a16:creationId xmlns:a16="http://schemas.microsoft.com/office/drawing/2014/main" id="{7F0C6ABB-25D1-F751-AC77-7B3F2F2D2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GT" sz="2400"/>
            </a:p>
          </p:txBody>
        </p:sp>
      </p:grpSp>
      <p:sp>
        <p:nvSpPr>
          <p:cNvPr id="48133" name="Rectangle 5">
            <a:extLst>
              <a:ext uri="{FF2B5EF4-FFF2-40B4-BE49-F238E27FC236}">
                <a16:creationId xmlns:a16="http://schemas.microsoft.com/office/drawing/2014/main" id="{E7BCE934-1774-BD40-BA14-729C2737A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CF9774DD-0001-A416-1041-4317B63536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7199E73A-3CD2-1F60-8D23-EF899F9732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97B09AA2-B211-4AA8-2440-6B8CB6485E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EF45365-20F1-481D-8DF0-BAF377E723E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sp>
        <p:nvSpPr>
          <p:cNvPr id="1031" name="Rectangle 9">
            <a:extLst>
              <a:ext uri="{FF2B5EF4-FFF2-40B4-BE49-F238E27FC236}">
                <a16:creationId xmlns:a16="http://schemas.microsoft.com/office/drawing/2014/main" id="{77A735AE-2686-1249-9EBC-EF379463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319514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424EC4D9-5390-6166-0E34-9D1E313937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s-CR" altLang="en-US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CC2E17C6-79F1-5FED-E69E-0E662FC80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s-CR" alt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BF52D32-EA59-0F25-4292-D1D50A4A0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6AE5DD-D3ED-49A4-854E-D4CF9CB7BCFB}" type="datetimeFigureOut">
              <a:rPr lang="es-CR"/>
              <a:pPr>
                <a:defRPr/>
              </a:pPr>
              <a:t>27/7/2024</a:t>
            </a:fld>
            <a:endParaRPr lang="es-CR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1039C9D-FDF6-1920-C5C1-1D808E17E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40738D9-2094-578D-B048-3E35437E9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F277F18-840D-4531-B3C0-53407B3CDC54}" type="slidenum">
              <a:rPr lang="es-CR" altLang="en-US"/>
              <a:pPr/>
              <a:t>‹Nº›</a:t>
            </a:fld>
            <a:endParaRPr lang="es-CR" altLang="en-US"/>
          </a:p>
        </p:txBody>
      </p:sp>
    </p:spTree>
    <p:extLst>
      <p:ext uri="{BB962C8B-B14F-4D97-AF65-F5344CB8AC3E}">
        <p14:creationId xmlns:p14="http://schemas.microsoft.com/office/powerpoint/2010/main" val="309169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17FA2-7264-4C9C-8CCA-F4DE42EE9C4B}" type="datetimeFigureOut">
              <a:rPr lang="es-GT" smtClean="0"/>
              <a:t>27/07/2024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74F74-B4F5-44D6-9AC5-D22BBF402D7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15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sclepi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hmong.es/wiki/History_of_hospital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Relationship Id="rId6" Type="http://schemas.openxmlformats.org/officeDocument/2006/relationships/hyperlink" Target="https://laprensaaustral.cl/2024/05/20/como-ecuador-se-convirtio-en-via-de-escape-de-los-chinos-que-huyen-del-regimen-de-xi-jinping-hacia-estados-unidos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mJxGbA3a0f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ZDhM5Gwhk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tgLIx4jXp8M&amp;t=144s" TargetMode="External"/><Relationship Id="rId1" Type="http://schemas.openxmlformats.org/officeDocument/2006/relationships/slideLayout" Target="../slideLayouts/slideLayout67.xml"/><Relationship Id="rId5" Type="http://schemas.openxmlformats.org/officeDocument/2006/relationships/hyperlink" Target="https://www.youtube.com/watch?v=7UrsTxLi2m8" TargetMode="External"/><Relationship Id="rId4" Type="http://schemas.openxmlformats.org/officeDocument/2006/relationships/hyperlink" Target="https://www.youtube.com/watch?v=Rb1K4XCZCks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sitenews.com/news/breaking-judge-backs-daleiden-on-requesting-names-of-baby-parts-purchasers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www.youtube.com/watch?v=tvcieEAzAyQ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lifesitenews.com/news/breaking-judge-backs-daleiden-on-requesting-names-of-baby-parts-purchasers" TargetMode="External"/><Relationship Id="rId1" Type="http://schemas.openxmlformats.org/officeDocument/2006/relationships/slideLayout" Target="../slideLayouts/slideLayout6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www.aciprensa.com/noticias/101081/steve-jobs-cofundador-de-apple-se-salvo-del-aborto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cmh-core/DOC/PDF/Posicion-despenalizacion-aborto-cmh-2017.pdf" TargetMode="External"/><Relationship Id="rId2" Type="http://schemas.openxmlformats.org/officeDocument/2006/relationships/hyperlink" Target="https://www.aciprensa.com/recursos/aborto-10" TargetMode="External"/><Relationship Id="rId1" Type="http://schemas.openxmlformats.org/officeDocument/2006/relationships/slideLayout" Target="../slideLayouts/slideLayout90.xml"/><Relationship Id="rId4" Type="http://schemas.openxmlformats.org/officeDocument/2006/relationships/hyperlink" Target="https://colegiomedico.org.sv/wp-content/uploads/2018/04/comunicado-de-prensa-13-04-18.pdf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Logan%27s_Run_(pel%C3%ADcula)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5AE07F8-E122-4E64-8A1F-A70D623A478C}"/>
              </a:ext>
            </a:extLst>
          </p:cNvPr>
          <p:cNvSpPr txBox="1"/>
          <p:nvPr/>
        </p:nvSpPr>
        <p:spPr>
          <a:xfrm>
            <a:off x="3287714" y="725488"/>
            <a:ext cx="57610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GT" sz="4000" b="1" dirty="0">
                <a:solidFill>
                  <a:schemeClr val="bg2"/>
                </a:solidFill>
                <a:latin typeface="+mn-lt"/>
              </a:rPr>
              <a:t>Declaración</a:t>
            </a:r>
            <a:endParaRPr lang="en-US" sz="40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75" name="CuadroTexto 4">
            <a:extLst>
              <a:ext uri="{FF2B5EF4-FFF2-40B4-BE49-F238E27FC236}">
                <a16:creationId xmlns:a16="http://schemas.microsoft.com/office/drawing/2014/main" id="{0BB7E1C0-3CE0-4696-B2D3-60F67CBDE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1916832"/>
            <a:ext cx="10945216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GT" altLang="en-US" sz="7000" b="1" i="1" dirty="0">
                <a:solidFill>
                  <a:schemeClr val="bg2"/>
                </a:solidFill>
              </a:rPr>
              <a:t>“DIGNITAS INFINITA”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GT" altLang="en-US" sz="1200" b="1" dirty="0">
              <a:solidFill>
                <a:schemeClr val="bg2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GT" altLang="en-US" sz="3300" b="1" dirty="0">
                <a:solidFill>
                  <a:schemeClr val="bg2"/>
                </a:solidFill>
              </a:rPr>
              <a:t>Sobre la dignidad humana</a:t>
            </a:r>
          </a:p>
        </p:txBody>
      </p:sp>
      <p:sp>
        <p:nvSpPr>
          <p:cNvPr id="3076" name="2 CuadroTexto">
            <a:extLst>
              <a:ext uri="{FF2B5EF4-FFF2-40B4-BE49-F238E27FC236}">
                <a16:creationId xmlns:a16="http://schemas.microsoft.com/office/drawing/2014/main" id="{5F01181B-0A62-48E2-901C-7F43A7DEF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441" y="5301208"/>
            <a:ext cx="1151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CR" altLang="en-US" sz="2800" b="1" dirty="0">
                <a:solidFill>
                  <a:schemeClr val="bg2"/>
                </a:solidFill>
              </a:rPr>
              <a:t>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B5989AA-7A2C-51EE-FD0D-A26D5C5530A6}"/>
              </a:ext>
            </a:extLst>
          </p:cNvPr>
          <p:cNvSpPr txBox="1"/>
          <p:nvPr/>
        </p:nvSpPr>
        <p:spPr>
          <a:xfrm>
            <a:off x="2087724" y="4797152"/>
            <a:ext cx="8016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GT" altLang="en-US" sz="2800" b="1" dirty="0">
                <a:solidFill>
                  <a:schemeClr val="bg2"/>
                </a:solidFill>
              </a:rPr>
              <a:t>Dicasterio para Doctrina de la Fe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574FDCE-8FF2-6809-05E7-35CC567E8D81}"/>
              </a:ext>
            </a:extLst>
          </p:cNvPr>
          <p:cNvSpPr txBox="1"/>
          <p:nvPr/>
        </p:nvSpPr>
        <p:spPr>
          <a:xfrm>
            <a:off x="2135560" y="6106576"/>
            <a:ext cx="801655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2600" dirty="0">
                <a:solidFill>
                  <a:schemeClr val="bg2"/>
                </a:solidFill>
              </a:rPr>
              <a:t>(</a:t>
            </a:r>
            <a:r>
              <a:rPr lang="es-GT" altLang="en-US" sz="2600" dirty="0">
                <a:solidFill>
                  <a:schemeClr val="bg2"/>
                </a:solidFill>
              </a:rPr>
              <a:t>Extractos selectos)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83858740-30F1-4330-9420-E60523F4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44624"/>
            <a:ext cx="1188132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n-US" sz="3800" b="1" dirty="0">
                <a:solidFill>
                  <a:schemeClr val="bg2"/>
                </a:solidFill>
              </a:rPr>
              <a:t>Definición clásica de persona </a:t>
            </a:r>
            <a:r>
              <a:rPr lang="es-ES" altLang="en-US" sz="3400" dirty="0">
                <a:solidFill>
                  <a:schemeClr val="bg2"/>
                </a:solidFill>
              </a:rPr>
              <a:t>(n. 9)</a:t>
            </a:r>
            <a:r>
              <a:rPr lang="es-ES" altLang="en-US" sz="3800" dirty="0">
                <a:solidFill>
                  <a:schemeClr val="bg2"/>
                </a:solidFill>
              </a:rPr>
              <a:t>: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15024C53-4BB4-2193-BA45-ED790CE7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24" y="764704"/>
            <a:ext cx="495218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i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“Substancia individual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i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de naturaleza racional”</a:t>
            </a:r>
            <a:r>
              <a:rPr lang="es-MX" sz="33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chemeClr val="bg2"/>
                </a:solidFill>
                <a:latin typeface="+mn-lt"/>
              </a:rPr>
              <a:t>Severino Boecio (475-525)</a:t>
            </a:r>
            <a:endParaRPr lang="es-GT" sz="3000" dirty="0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B5EF68-0D6B-9ECF-EB0C-D66701CFD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605380"/>
            <a:ext cx="568863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chemeClr val="bg2"/>
                </a:solidFill>
                <a:latin typeface="+mn-lt"/>
              </a:rPr>
              <a:t>“Substancia individual”</a:t>
            </a:r>
            <a:r>
              <a:rPr lang="es-MX" sz="3300" dirty="0">
                <a:solidFill>
                  <a:schemeClr val="bg2"/>
                </a:solidFill>
                <a:latin typeface="+mn-lt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chemeClr val="bg2"/>
                </a:solidFill>
              </a:rPr>
              <a:t> </a:t>
            </a:r>
            <a:r>
              <a:rPr lang="es-MX" dirty="0">
                <a:solidFill>
                  <a:schemeClr val="bg2"/>
                </a:solidFill>
              </a:rPr>
              <a:t>Sujeto que </a:t>
            </a:r>
            <a:r>
              <a:rPr lang="es-MX" b="1" dirty="0">
                <a:solidFill>
                  <a:schemeClr val="bg2"/>
                </a:solidFill>
              </a:rPr>
              <a:t>“subsiste”</a:t>
            </a:r>
            <a:r>
              <a:rPr lang="es-MX" dirty="0">
                <a:solidFill>
                  <a:schemeClr val="bg2"/>
                </a:solidFill>
              </a:rPr>
              <a:t>: ejerce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</a:rPr>
              <a:t> la </a:t>
            </a:r>
            <a:r>
              <a:rPr lang="es-MX" u="sng" dirty="0">
                <a:solidFill>
                  <a:schemeClr val="bg2"/>
                </a:solidFill>
              </a:rPr>
              <a:t>existencia</a:t>
            </a:r>
            <a:r>
              <a:rPr lang="es-MX" dirty="0">
                <a:solidFill>
                  <a:schemeClr val="bg2"/>
                </a:solidFill>
              </a:rPr>
              <a:t> autónomamente.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</a:rPr>
              <a:t> Goza de “dignidad ontológica”.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CB7550F4-6D0D-30C3-55E8-2DF5CFA0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785826"/>
            <a:ext cx="1195332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dirty="0">
                <a:solidFill>
                  <a:schemeClr val="bg2"/>
                </a:solidFill>
                <a:latin typeface="+mn-lt"/>
              </a:rPr>
              <a:t>hacen posible las operaciones y experiencias (humanas).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dirty="0">
                <a:solidFill>
                  <a:schemeClr val="bg2"/>
                </a:solidFill>
              </a:rPr>
              <a:t>El ser humano </a:t>
            </a:r>
            <a:r>
              <a:rPr lang="es-MX" sz="3100" b="1" u="sng" dirty="0">
                <a:solidFill>
                  <a:schemeClr val="bg2"/>
                </a:solidFill>
              </a:rPr>
              <a:t>no crea</a:t>
            </a:r>
            <a:r>
              <a:rPr lang="es-MX" sz="3100" dirty="0">
                <a:solidFill>
                  <a:schemeClr val="bg2"/>
                </a:solidFill>
              </a:rPr>
              <a:t> su </a:t>
            </a:r>
            <a:r>
              <a:rPr lang="es-MX" sz="3100" u="sng" dirty="0">
                <a:solidFill>
                  <a:schemeClr val="bg2"/>
                </a:solidFill>
              </a:rPr>
              <a:t>naturaleza</a:t>
            </a:r>
            <a:r>
              <a:rPr lang="es-MX" sz="3100" dirty="0">
                <a:solidFill>
                  <a:schemeClr val="bg2"/>
                </a:solidFill>
              </a:rPr>
              <a:t>; la posee como un don recibido y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dirty="0">
                <a:solidFill>
                  <a:schemeClr val="bg2"/>
                </a:solidFill>
              </a:rPr>
              <a:t>puede cultivar, desarrollar y enriquecer sus capacidades (libremente).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Las “active” o no (dignidad inalienable): moribundo, no nacido, “coma”...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47FA0223-8EA8-FFD1-8D13-4612191FF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324" y="764704"/>
            <a:ext cx="6248324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b="1" dirty="0">
                <a:solidFill>
                  <a:schemeClr val="bg2"/>
                </a:solidFill>
                <a:latin typeface="+mn-lt"/>
              </a:rPr>
              <a:t>“Racional” 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engloba todas las </a:t>
            </a:r>
            <a:r>
              <a:rPr lang="es-MX" u="sng" dirty="0">
                <a:solidFill>
                  <a:schemeClr val="bg2"/>
                </a:solidFill>
                <a:latin typeface="+mn-lt"/>
              </a:rPr>
              <a:t>capacidades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 del ser humano: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u="sng" dirty="0">
                <a:solidFill>
                  <a:schemeClr val="bg2"/>
                </a:solidFill>
                <a:latin typeface="+mn-lt"/>
              </a:rPr>
              <a:t>cognitiva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 como </a:t>
            </a:r>
            <a:r>
              <a:rPr lang="es-MX" u="sng" dirty="0">
                <a:solidFill>
                  <a:schemeClr val="bg2"/>
                </a:solidFill>
                <a:latin typeface="+mn-lt"/>
              </a:rPr>
              <a:t>volitiva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 (amar, elegir, desear).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T</a:t>
            </a:r>
            <a:r>
              <a:rPr lang="es-MX" sz="3100" dirty="0" err="1">
                <a:solidFill>
                  <a:schemeClr val="bg2"/>
                </a:solidFill>
              </a:rPr>
              <a:t>ambién</a:t>
            </a:r>
            <a:r>
              <a:rPr lang="es-MX" sz="3100" dirty="0">
                <a:solidFill>
                  <a:schemeClr val="bg2"/>
                </a:solidFill>
              </a:rPr>
              <a:t> las </a:t>
            </a:r>
            <a:r>
              <a:rPr lang="es-MX" sz="3100" u="sng" dirty="0">
                <a:solidFill>
                  <a:schemeClr val="bg2"/>
                </a:solidFill>
              </a:rPr>
              <a:t>corporales</a:t>
            </a:r>
            <a:r>
              <a:rPr lang="es-MX" sz="3100" dirty="0">
                <a:solidFill>
                  <a:schemeClr val="bg2"/>
                </a:solidFill>
              </a:rPr>
              <a:t> internamente relacionadas con las anteriores.</a:t>
            </a:r>
            <a:endParaRPr lang="es-GT" sz="3100" dirty="0">
              <a:solidFill>
                <a:schemeClr val="bg2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82C658-1326-1802-7C92-3757D709E7CE}"/>
              </a:ext>
            </a:extLst>
          </p:cNvPr>
          <p:cNvSpPr txBox="1"/>
          <p:nvPr/>
        </p:nvSpPr>
        <p:spPr>
          <a:xfrm>
            <a:off x="5654974" y="3789040"/>
            <a:ext cx="62736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chemeClr val="bg2"/>
                </a:solidFill>
                <a:latin typeface="+mn-lt"/>
              </a:rPr>
              <a:t>Naturaleza</a:t>
            </a:r>
            <a:r>
              <a:rPr lang="es-MX" sz="3300" dirty="0">
                <a:solidFill>
                  <a:schemeClr val="bg2"/>
                </a:solidFill>
                <a:latin typeface="+mn-lt"/>
              </a:rPr>
              <a:t>: </a:t>
            </a:r>
            <a:r>
              <a:rPr lang="es-MX" sz="2900" dirty="0">
                <a:solidFill>
                  <a:schemeClr val="bg2"/>
                </a:solidFill>
                <a:latin typeface="+mn-lt"/>
              </a:rPr>
              <a:t>(Esencia) </a:t>
            </a:r>
            <a:r>
              <a:rPr lang="es-MX" sz="3100" dirty="0">
                <a:solidFill>
                  <a:schemeClr val="bg2"/>
                </a:solidFill>
                <a:latin typeface="+mn-lt"/>
              </a:rPr>
              <a:t>“Principio del obrar”: Indica las “condiciones” que</a:t>
            </a:r>
          </a:p>
        </p:txBody>
      </p:sp>
    </p:spTree>
    <p:extLst>
      <p:ext uri="{BB962C8B-B14F-4D97-AF65-F5344CB8AC3E}">
        <p14:creationId xmlns:p14="http://schemas.microsoft.com/office/powerpoint/2010/main" val="16529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3" grpId="0" build="p" bldLvl="2"/>
      <p:bldP spid="4" grpId="0" build="p" bldLvl="2"/>
      <p:bldP spid="5" grpId="0" build="p" bldLvl="2"/>
      <p:bldP spid="6" grpId="0" build="p" bldLvl="2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CA5760B-3E3F-4AB9-A44B-91FE3F62F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90500"/>
            <a:ext cx="11712624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b="1" u="sng" dirty="0">
                <a:solidFill>
                  <a:schemeClr val="bg1"/>
                </a:solidFill>
                <a:effectLst/>
                <a:latin typeface="+mn-lt"/>
              </a:rPr>
              <a:t>I Parte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es-ES" b="1" u="sng" dirty="0">
                <a:solidFill>
                  <a:schemeClr val="bg1"/>
                </a:solidFill>
                <a:effectLst/>
                <a:latin typeface="+mn-lt"/>
              </a:rPr>
              <a:t>Conciencia progresiva de la centralidad de la dignidad humana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es-ES" sz="3300" dirty="0" err="1">
                <a:solidFill>
                  <a:schemeClr val="bg1"/>
                </a:solidFill>
                <a:effectLst/>
                <a:latin typeface="+mn-lt"/>
              </a:rPr>
              <a:t>nn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. 10-16)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556792"/>
            <a:ext cx="1188132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chemeClr val="bg2"/>
                </a:solidFill>
                <a:latin typeface="+mn-lt"/>
              </a:rPr>
              <a:t>(Historia desde cultura clásica griego-romana y primeros cristianos)</a:t>
            </a:r>
            <a:endParaRPr lang="es-GT" sz="3300" dirty="0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2165950"/>
            <a:ext cx="6516724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b="1" dirty="0">
                <a:solidFill>
                  <a:schemeClr val="bg2"/>
                </a:solidFill>
                <a:latin typeface="+mn-lt"/>
              </a:rPr>
              <a:t>n. 10: </a:t>
            </a:r>
            <a:r>
              <a:rPr lang="es-GT" dirty="0">
                <a:solidFill>
                  <a:schemeClr val="bg2"/>
                </a:solidFill>
              </a:rPr>
              <a:t>C/ser humano una </a:t>
            </a:r>
            <a:r>
              <a:rPr lang="es-GT" u="sng" dirty="0">
                <a:solidFill>
                  <a:schemeClr val="bg2"/>
                </a:solidFill>
              </a:rPr>
              <a:t>dignidad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u="sng" dirty="0">
                <a:solidFill>
                  <a:schemeClr val="bg2"/>
                </a:solidFill>
              </a:rPr>
              <a:t>particular</a:t>
            </a:r>
            <a:r>
              <a:rPr lang="es-GT" dirty="0">
                <a:solidFill>
                  <a:schemeClr val="bg2"/>
                </a:solidFill>
              </a:rPr>
              <a:t>, según su </a:t>
            </a:r>
            <a:r>
              <a:rPr lang="es-GT" u="sng" dirty="0">
                <a:solidFill>
                  <a:schemeClr val="bg2"/>
                </a:solidFill>
              </a:rPr>
              <a:t>rango</a:t>
            </a:r>
            <a:r>
              <a:rPr lang="es-GT" dirty="0">
                <a:solidFill>
                  <a:schemeClr val="bg2"/>
                </a:solidFill>
              </a:rPr>
              <a:t> y dentro de un </a:t>
            </a:r>
            <a:r>
              <a:rPr lang="es-GT" u="sng" dirty="0">
                <a:solidFill>
                  <a:schemeClr val="bg2"/>
                </a:solidFill>
              </a:rPr>
              <a:t>orden</a:t>
            </a:r>
            <a:r>
              <a:rPr lang="es-GT" dirty="0">
                <a:solidFill>
                  <a:schemeClr val="bg2"/>
                </a:solidFill>
              </a:rPr>
              <a:t> determinado (la sociedad).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  <a:latin typeface="+mn-lt"/>
              </a:rPr>
              <a:t>-Algunos ven la </a:t>
            </a:r>
            <a:r>
              <a:rPr lang="es-GT" u="sng" dirty="0">
                <a:solidFill>
                  <a:schemeClr val="bg2"/>
                </a:solidFill>
                <a:latin typeface="+mn-lt"/>
              </a:rPr>
              <a:t>singularidad</a:t>
            </a:r>
            <a:r>
              <a:rPr lang="es-GT" dirty="0">
                <a:solidFill>
                  <a:schemeClr val="bg2"/>
                </a:solidFill>
                <a:latin typeface="+mn-lt"/>
              </a:rPr>
              <a:t> por estar dotado de </a:t>
            </a:r>
            <a:r>
              <a:rPr lang="es-GT" u="sng" dirty="0">
                <a:solidFill>
                  <a:schemeClr val="bg2"/>
                </a:solidFill>
                <a:latin typeface="+mn-lt"/>
              </a:rPr>
              <a:t>razón</a:t>
            </a:r>
            <a:r>
              <a:rPr lang="es-GT" dirty="0">
                <a:solidFill>
                  <a:schemeClr val="bg2"/>
                </a:solidFill>
                <a:latin typeface="+mn-lt"/>
              </a:rPr>
              <a:t> y </a:t>
            </a:r>
            <a:r>
              <a:rPr lang="es-GT" u="sng" dirty="0">
                <a:solidFill>
                  <a:schemeClr val="bg2"/>
                </a:solidFill>
                <a:latin typeface="+mn-lt"/>
              </a:rPr>
              <a:t>responsabilidad</a:t>
            </a:r>
            <a:r>
              <a:rPr lang="es-GT" dirty="0">
                <a:solidFill>
                  <a:schemeClr val="bg2"/>
                </a:solidFill>
                <a:latin typeface="+mn-lt"/>
              </a:rPr>
              <a:t>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  <a:latin typeface="+mn-lt"/>
              </a:rPr>
              <a:t>CICERÓN (106 a 43 a. C.):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600" dirty="0">
                <a:solidFill>
                  <a:schemeClr val="bg2"/>
                </a:solidFill>
                <a:latin typeface="+mj-lt"/>
              </a:rPr>
              <a:t>«…tener siempre a la vista cuánto aventaja la </a:t>
            </a:r>
            <a:r>
              <a:rPr lang="es-GT" sz="2600" u="sng" dirty="0">
                <a:solidFill>
                  <a:schemeClr val="bg2"/>
                </a:solidFill>
                <a:latin typeface="+mj-lt"/>
              </a:rPr>
              <a:t>naturaleza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600" u="sng" dirty="0">
                <a:solidFill>
                  <a:schemeClr val="bg2"/>
                </a:solidFill>
                <a:latin typeface="+mj-lt"/>
              </a:rPr>
              <a:t>humana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 a la del ganado y las restantes bestias» </a:t>
            </a:r>
            <a:r>
              <a:rPr lang="es-GT" sz="2600" dirty="0">
                <a:solidFill>
                  <a:schemeClr val="bg2"/>
                </a:solidFill>
              </a:rPr>
              <a:t>(</a:t>
            </a:r>
            <a:r>
              <a:rPr lang="es-GT" sz="2600" i="1" dirty="0">
                <a:solidFill>
                  <a:schemeClr val="bg2"/>
                </a:solidFill>
              </a:rPr>
              <a:t>Los Deberes</a:t>
            </a:r>
            <a:r>
              <a:rPr lang="es-GT" sz="2600" dirty="0">
                <a:solidFill>
                  <a:schemeClr val="bg2"/>
                </a:solidFill>
              </a:rPr>
              <a:t>).</a:t>
            </a:r>
            <a:endParaRPr lang="es-MX" sz="2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132" y="2156957"/>
            <a:ext cx="522058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b="1" dirty="0">
                <a:solidFill>
                  <a:schemeClr val="bg2"/>
                </a:solidFill>
                <a:latin typeface="+mn-lt"/>
              </a:rPr>
              <a:t>n. 11: </a:t>
            </a:r>
            <a:r>
              <a:rPr lang="es-GT" dirty="0">
                <a:solidFill>
                  <a:schemeClr val="bg2"/>
                </a:solidFill>
              </a:rPr>
              <a:t>Biblia </a:t>
            </a:r>
            <a:r>
              <a:rPr lang="es-GT" sz="3000" dirty="0">
                <a:solidFill>
                  <a:schemeClr val="bg2"/>
                </a:solidFill>
              </a:rPr>
              <a:t>(1 mil a. C.)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 -</a:t>
            </a:r>
            <a:r>
              <a:rPr lang="es-GT" u="sng" dirty="0">
                <a:solidFill>
                  <a:schemeClr val="bg2"/>
                </a:solidFill>
              </a:rPr>
              <a:t>Génesis</a:t>
            </a:r>
            <a:r>
              <a:rPr lang="es-GT" dirty="0">
                <a:solidFill>
                  <a:schemeClr val="bg2"/>
                </a:solidFill>
              </a:rPr>
              <a:t>: (Dios) a imagen y semejanza… varón y mujer.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  <a:latin typeface="+mn-lt"/>
              </a:rPr>
              <a:t>-</a:t>
            </a:r>
            <a:r>
              <a:rPr lang="es-MX" u="sng" dirty="0">
                <a:solidFill>
                  <a:schemeClr val="bg2"/>
                </a:solidFill>
                <a:latin typeface="+mn-lt"/>
              </a:rPr>
              <a:t>Éxodo y Deuteronomio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  <a:latin typeface="+mn-lt"/>
              </a:rPr>
              <a:t>Los pobres y los últimos: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  <a:latin typeface="+mn-lt"/>
              </a:rPr>
              <a:t>huérfanos, viudas, extranjeros.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  <a:latin typeface="+mn-lt"/>
              </a:rPr>
              <a:t>-</a:t>
            </a:r>
            <a:r>
              <a:rPr lang="es-MX" u="sng" dirty="0">
                <a:solidFill>
                  <a:schemeClr val="bg2"/>
                </a:solidFill>
                <a:latin typeface="+mn-lt"/>
              </a:rPr>
              <a:t>Profetas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: Denuncian injusticias y decretos inicuos.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  <a:latin typeface="+mn-lt"/>
              </a:rPr>
              <a:t>-</a:t>
            </a:r>
            <a:r>
              <a:rPr lang="es-MX" u="sng" dirty="0">
                <a:solidFill>
                  <a:schemeClr val="bg2"/>
                </a:solidFill>
                <a:latin typeface="+mn-lt"/>
              </a:rPr>
              <a:t>Sapienciales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: Sueldo obreros.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3" grpId="0" build="p" bldLvl="2"/>
      <p:bldP spid="4" grpId="0" build="p" bldLvl="2"/>
      <p:bldP spid="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84981"/>
            <a:ext cx="1188132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lnSpc>
                <a:spcPts val="36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chemeClr val="bg2"/>
                </a:solidFill>
                <a:latin typeface="+mn-lt"/>
              </a:rPr>
              <a:t>n. 12</a:t>
            </a:r>
            <a:r>
              <a:rPr lang="es-MX" sz="3300" dirty="0">
                <a:solidFill>
                  <a:schemeClr val="bg2"/>
                </a:solidFill>
                <a:latin typeface="+mn-lt"/>
              </a:rPr>
              <a:t>: </a:t>
            </a:r>
            <a:r>
              <a:rPr lang="es-MX" sz="3300" b="1" u="sng" dirty="0">
                <a:solidFill>
                  <a:schemeClr val="bg2"/>
                </a:solidFill>
                <a:latin typeface="+mn-lt"/>
              </a:rPr>
              <a:t>Jesús</a:t>
            </a:r>
            <a:r>
              <a:rPr lang="es-MX" sz="3300" dirty="0">
                <a:solidFill>
                  <a:schemeClr val="bg2"/>
                </a:solidFill>
                <a:latin typeface="+mn-lt"/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nació y creció en condiciones humildes.</a:t>
            </a:r>
          </a:p>
          <a:p>
            <a:pPr lvl="0" algn="just">
              <a:lnSpc>
                <a:spcPts val="36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-Reveló la dignidad de los necesitados, trabajadores y los que estaban al margen de la sociedad (“descartados”):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32" y="1556792"/>
            <a:ext cx="5954568" cy="5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700"/>
              </a:lnSpc>
              <a:buNone/>
            </a:pPr>
            <a:r>
              <a:rPr lang="es-GT" sz="3300" dirty="0">
                <a:solidFill>
                  <a:schemeClr val="bg2"/>
                </a:solidFill>
              </a:rPr>
              <a:t>recaudadores de impuestos, mujeres, niños, leprosos, enfermos, extranjeros, viudas. </a:t>
            </a:r>
          </a:p>
          <a:p>
            <a:pPr>
              <a:lnSpc>
                <a:spcPts val="3700"/>
              </a:lnSpc>
              <a:buNone/>
            </a:pPr>
            <a:r>
              <a:rPr lang="es-GT" sz="3300" dirty="0">
                <a:solidFill>
                  <a:schemeClr val="bg2"/>
                </a:solidFill>
              </a:rPr>
              <a:t>-Él sana, alimenta, defiende, libera, salva y busca.</a:t>
            </a:r>
          </a:p>
          <a:p>
            <a:pPr>
              <a:lnSpc>
                <a:spcPts val="3700"/>
              </a:lnSpc>
              <a:buNone/>
            </a:pPr>
            <a:r>
              <a:rPr lang="es-GT" sz="3300" dirty="0">
                <a:solidFill>
                  <a:schemeClr val="bg2"/>
                </a:solidFill>
              </a:rPr>
              <a:t>-Él se identifica con sus hermanos más pequeños: 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«cada vez que lo</a:t>
            </a:r>
          </a:p>
          <a:p>
            <a:pPr>
              <a:lnSpc>
                <a:spcPts val="3700"/>
              </a:lnSpc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hicisteis con uno de estos, mis hermanos más pequeños, conmigo lo hicisteis» </a:t>
            </a:r>
            <a:r>
              <a:rPr lang="es-GT" sz="2800" dirty="0">
                <a:solidFill>
                  <a:schemeClr val="bg2"/>
                </a:solidFill>
              </a:rPr>
              <a:t>(</a:t>
            </a:r>
            <a:r>
              <a:rPr lang="es-GT" sz="2800" i="1" dirty="0">
                <a:solidFill>
                  <a:schemeClr val="bg2"/>
                </a:solidFill>
              </a:rPr>
              <a:t>Mt</a:t>
            </a:r>
            <a:r>
              <a:rPr lang="es-GT" sz="2800" dirty="0">
                <a:solidFill>
                  <a:schemeClr val="bg2"/>
                </a:solidFill>
              </a:rPr>
              <a:t> 25, 40).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1556792"/>
            <a:ext cx="5724636" cy="531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-Juzgará al Final según el amor al prójimo, que consiste en haber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asistido al hambriento, sediento, forastero, desnudo, enfermo,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encarcelado, con los que se identifica </a:t>
            </a:r>
            <a:r>
              <a:rPr lang="es-GT" sz="2700" dirty="0">
                <a:solidFill>
                  <a:schemeClr val="bg2"/>
                </a:solidFill>
              </a:rPr>
              <a:t>(cf. </a:t>
            </a:r>
            <a:r>
              <a:rPr lang="es-GT" sz="2700" i="1" dirty="0">
                <a:solidFill>
                  <a:schemeClr val="bg2"/>
                </a:solidFill>
              </a:rPr>
              <a:t>Mt</a:t>
            </a:r>
            <a:r>
              <a:rPr lang="es-GT" sz="2700" dirty="0">
                <a:solidFill>
                  <a:schemeClr val="bg2"/>
                </a:solidFill>
              </a:rPr>
              <a:t> 25, 34-36). 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MX" u="sng" dirty="0">
                <a:solidFill>
                  <a:schemeClr val="bg2"/>
                </a:solidFill>
                <a:latin typeface="+mn-lt"/>
              </a:rPr>
              <a:t>S. Pablo</a:t>
            </a:r>
            <a:r>
              <a:rPr lang="es-MX" dirty="0">
                <a:solidFill>
                  <a:schemeClr val="bg2"/>
                </a:solidFill>
                <a:latin typeface="+mn-lt"/>
              </a:rPr>
              <a:t>: Cada cristiano debe comportarse así, por la dignidad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  <a:latin typeface="+mn-lt"/>
              </a:rPr>
              <a:t>del ser humano </a:t>
            </a:r>
            <a:r>
              <a:rPr lang="es-MX" sz="2700" dirty="0">
                <a:solidFill>
                  <a:schemeClr val="bg2"/>
                </a:solidFill>
                <a:latin typeface="+mn-lt"/>
              </a:rPr>
              <a:t>(cf. </a:t>
            </a:r>
            <a:r>
              <a:rPr lang="es-MX" sz="2700" dirty="0" err="1">
                <a:solidFill>
                  <a:schemeClr val="bg2"/>
                </a:solidFill>
                <a:latin typeface="+mn-lt"/>
              </a:rPr>
              <a:t>Rm</a:t>
            </a:r>
            <a:r>
              <a:rPr lang="es-MX" sz="2700" dirty="0">
                <a:solidFill>
                  <a:schemeClr val="bg2"/>
                </a:solidFill>
                <a:latin typeface="+mn-lt"/>
              </a:rPr>
              <a:t> 13,8-10),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MX" dirty="0">
                <a:solidFill>
                  <a:schemeClr val="bg2"/>
                </a:solidFill>
                <a:latin typeface="+mn-lt"/>
              </a:rPr>
              <a:t>según el mandamiento nuevo de la caridad </a:t>
            </a:r>
            <a:r>
              <a:rPr lang="es-MX" sz="2700" dirty="0">
                <a:solidFill>
                  <a:schemeClr val="bg2"/>
                </a:solidFill>
                <a:latin typeface="+mn-lt"/>
              </a:rPr>
              <a:t>(cf. 1 Co 13, 1-13).</a:t>
            </a:r>
          </a:p>
        </p:txBody>
      </p:sp>
    </p:spTree>
    <p:extLst>
      <p:ext uri="{BB962C8B-B14F-4D97-AF65-F5344CB8AC3E}">
        <p14:creationId xmlns:p14="http://schemas.microsoft.com/office/powerpoint/2010/main" val="358724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8C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F3E9892-CC36-A9F1-5B17-5A4D3599CF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2693" y="1844824"/>
            <a:ext cx="8339971" cy="1687830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MX" altLang="es-GT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Estudió en </a:t>
            </a:r>
            <a:r>
              <a:rPr lang="es-MX" altLang="es-G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s-MX" altLang="es-G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G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Church</a:t>
            </a:r>
            <a:r>
              <a:rPr lang="es-MX" altLang="es-G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G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es-MX" altLang="es-G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GT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(parte de la U. de Oxford).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MX" altLang="es-GT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Pero en 1837, la ley de </a:t>
            </a:r>
            <a:r>
              <a:rPr lang="es-MX" altLang="es-G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Bentinck</a:t>
            </a:r>
            <a:r>
              <a:rPr lang="es-MX" altLang="es-GT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 “diluida”, por protestas y Thomas </a:t>
            </a:r>
            <a:r>
              <a:rPr lang="es-MX" altLang="es-GT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Macaulay</a:t>
            </a:r>
            <a:r>
              <a:rPr lang="es-MX" altLang="es-GT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cedió (inglés, autor Código Penal indio),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MX" altLang="es-GT" sz="2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la viuda </a:t>
            </a:r>
            <a:r>
              <a:rPr lang="es-MX" altLang="es-GT" sz="2600" i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“lo pedía”</a:t>
            </a:r>
            <a:r>
              <a:rPr lang="es-MX" altLang="es-GT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DD826C-8FFC-AD56-71ED-57F3BEBB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844" y="280043"/>
            <a:ext cx="821081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ClrTx/>
              <a:buNone/>
            </a:pP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QUEMA DE VIUDAS EN LA INDIA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s-GT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GT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1829</a:t>
            </a:r>
            <a:r>
              <a:rPr lang="es-GT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Lord </a:t>
            </a:r>
            <a:r>
              <a:rPr lang="es-GT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William Cavendish-</a:t>
            </a:r>
            <a:r>
              <a:rPr lang="es-GT" altLang="es-GT" sz="2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Bentinck</a:t>
            </a:r>
            <a:r>
              <a:rPr lang="es-GT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GT" altLang="es-GT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(1774-1839), </a:t>
            </a:r>
            <a:r>
              <a:rPr lang="es-GT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Gobernador General de India, PROHIBIÓ la quema de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s-GT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viudas (llamado </a:t>
            </a:r>
            <a:r>
              <a:rPr lang="es-GT" altLang="es-GT" sz="2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GT" altLang="es-GT" sz="2600" i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Satí</a:t>
            </a:r>
            <a:r>
              <a:rPr lang="es-GT" altLang="es-GT" sz="2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s-GT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que se practicaba en algunas zonas.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D2FE46-783D-43DF-B7B3-57A5D6202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3861048"/>
            <a:ext cx="11925116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57200" fontAlgn="t">
              <a:spcBef>
                <a:spcPct val="0"/>
              </a:spcBef>
              <a:buClr>
                <a:srgbClr val="A53010"/>
              </a:buClr>
              <a:buNone/>
            </a:pP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</a:t>
            </a: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Biblia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más de </a:t>
            </a: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menciones a las </a:t>
            </a:r>
            <a:r>
              <a:rPr lang="es-MX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viudas</a:t>
            </a:r>
            <a:r>
              <a:rPr lang="es-MX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respetarlas, protegerlas y ayudarlas. </a:t>
            </a: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resucitó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hijo único de viuda.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EA9A3F-1D73-2F4C-A63B-8EE8AB32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725144"/>
            <a:ext cx="1176527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s-MX" altLang="es-GT" sz="2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Deut</a:t>
            </a:r>
            <a:r>
              <a:rPr lang="es-MX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27,19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“Maldito el que pervierta el derecho (…) de la viuda”.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s-MX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Éxodo 22,22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MX" altLang="es-GT" sz="2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 la viuda y al huérfano no afligiréis…”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</a:t>
            </a: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elige a los primeros “</a:t>
            </a:r>
            <a:r>
              <a:rPr lang="es-MX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diáconos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(</a:t>
            </a:r>
            <a:r>
              <a:rPr lang="es-MX" altLang="es-GT" sz="2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servidores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para atender mejor a las </a:t>
            </a: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viudas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los cristianos “</a:t>
            </a:r>
            <a:r>
              <a:rPr lang="es-MX" altLang="es-GT" sz="2600" b="1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gentiles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”: no eran de origen judío (</a:t>
            </a:r>
            <a:r>
              <a:rPr lang="es-MX" altLang="es-GT" sz="2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Hechos 6, 1-7</a:t>
            </a:r>
            <a:r>
              <a:rPr lang="es-MX" altLang="es-GT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s-GT" altLang="es-GT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0054" name="Imagen 4">
            <a:extLst>
              <a:ext uri="{FF2B5EF4-FFF2-40B4-BE49-F238E27FC236}">
                <a16:creationId xmlns:a16="http://schemas.microsoft.com/office/drawing/2014/main" id="{A514642D-617F-B0D8-E997-85E2BFF1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99120"/>
            <a:ext cx="3419005" cy="256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836249-D90B-3C86-8F99-2B4D63CDF6E5}"/>
              </a:ext>
            </a:extLst>
          </p:cNvPr>
          <p:cNvSpPr txBox="1"/>
          <p:nvPr/>
        </p:nvSpPr>
        <p:spPr>
          <a:xfrm>
            <a:off x="92259" y="49211"/>
            <a:ext cx="3442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/>
              <a:t>CONTEXTO EXTRA (RGI)</a:t>
            </a:r>
            <a:endParaRPr lang="es-GT" sz="2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CEF168-D6AE-714A-4133-2CA7B8A9E69B}"/>
              </a:ext>
            </a:extLst>
          </p:cNvPr>
          <p:cNvSpPr txBox="1"/>
          <p:nvPr/>
        </p:nvSpPr>
        <p:spPr>
          <a:xfrm>
            <a:off x="174624" y="3429000"/>
            <a:ext cx="116100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MX" altLang="es-GT" sz="26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1987</a:t>
            </a:r>
            <a:r>
              <a:rPr lang="es-MX" altLang="es-GT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Gobierno indio lo prohibió totalmente (a veces hay casos aislados).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  <p:bldP spid="15362" grpId="1" build="allAtOnce" autoUpdateAnimBg="0"/>
      <p:bldP spid="15362" grpId="2" build="p" bldLvl="3" autoUpdateAnimBg="0"/>
      <p:bldP spid="2" grpId="0" build="p" bldLvl="2"/>
      <p:bldP spid="2" grpId="1" build="allAtOnce" autoUpdateAnimBg="0"/>
      <p:bldP spid="2" grpId="2" build="p" bldLvl="2" autoUpdateAnimBg="0"/>
      <p:bldP spid="6" grpId="0" build="p" bldLvl="2"/>
      <p:bldP spid="6" grpId="1" build="allAtOnce" autoUpdateAnimBg="0"/>
      <p:bldP spid="6" grpId="2" build="p" bldLvl="3" autoUpdateAnimBg="0"/>
      <p:bldP spid="7" grpId="0" build="p" bldLvl="2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84981"/>
            <a:ext cx="118813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ts val="36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MX" sz="3800" b="1" dirty="0">
                <a:solidFill>
                  <a:schemeClr val="bg2"/>
                </a:solidFill>
                <a:latin typeface="+mn-lt"/>
              </a:rPr>
              <a:t>n. 13: </a:t>
            </a:r>
            <a:r>
              <a:rPr lang="es-GT" sz="3800" b="1" i="1" u="sng" dirty="0">
                <a:solidFill>
                  <a:schemeClr val="bg2"/>
                </a:solidFill>
              </a:rPr>
              <a:t>El desarrollo del pensamiento cristiano</a:t>
            </a:r>
            <a:endParaRPr lang="es-GT" sz="3800" b="1" u="sng" dirty="0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908720"/>
            <a:ext cx="3806964" cy="398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700"/>
              </a:lnSpc>
              <a:buNone/>
            </a:pPr>
            <a:r>
              <a:rPr lang="es-GT" sz="3300" dirty="0">
                <a:solidFill>
                  <a:schemeClr val="bg2"/>
                </a:solidFill>
              </a:rPr>
              <a:t>Los </a:t>
            </a:r>
            <a:r>
              <a:rPr lang="es-GT" sz="3300" b="1" dirty="0">
                <a:solidFill>
                  <a:schemeClr val="bg2"/>
                </a:solidFill>
              </a:rPr>
              <a:t>Padres de la Iglesia </a:t>
            </a:r>
            <a:r>
              <a:rPr lang="es-GT" sz="3300" dirty="0">
                <a:solidFill>
                  <a:schemeClr val="bg2"/>
                </a:solidFill>
              </a:rPr>
              <a:t>(S. II-IX) dan relieve a la doctrina del ser humano creado a </a:t>
            </a:r>
            <a:r>
              <a:rPr lang="es-GT" sz="3300" u="sng" dirty="0">
                <a:solidFill>
                  <a:schemeClr val="bg2"/>
                </a:solidFill>
              </a:rPr>
              <a:t>imagen y</a:t>
            </a:r>
          </a:p>
          <a:p>
            <a:pPr>
              <a:lnSpc>
                <a:spcPts val="3700"/>
              </a:lnSpc>
              <a:buNone/>
            </a:pPr>
            <a:r>
              <a:rPr lang="es-GT" sz="3300" u="sng" dirty="0">
                <a:solidFill>
                  <a:schemeClr val="bg2"/>
                </a:solidFill>
              </a:rPr>
              <a:t>semejanza de Dios</a:t>
            </a:r>
            <a:r>
              <a:rPr lang="es-GT" sz="3300" dirty="0">
                <a:solidFill>
                  <a:schemeClr val="bg2"/>
                </a:solidFill>
              </a:rPr>
              <a:t> y su papel singular en la creación.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68805469-FD37-BEAE-19C8-902FBC5A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04" y="1233163"/>
            <a:ext cx="7696176" cy="556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>
            <a:extLst>
              <a:ext uri="{FF2B5EF4-FFF2-40B4-BE49-F238E27FC236}">
                <a16:creationId xmlns:a16="http://schemas.microsoft.com/office/drawing/2014/main" id="{35226A21-8005-1BD9-6A69-D03F082E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40" y="613445"/>
            <a:ext cx="742628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s-MX" altLang="en-US" sz="3400" kern="0" dirty="0">
                <a:solidFill>
                  <a:schemeClr val="bg1"/>
                </a:solidFill>
              </a:rPr>
              <a:t>Cae Imperio Romano de </a:t>
            </a:r>
            <a:r>
              <a:rPr lang="es-MX" altLang="en-US" sz="3400" b="1" kern="0" dirty="0">
                <a:solidFill>
                  <a:schemeClr val="bg1"/>
                </a:solidFill>
              </a:rPr>
              <a:t>Occidente</a:t>
            </a:r>
            <a:r>
              <a:rPr lang="es-MX" altLang="en-US" sz="3400" kern="0" dirty="0">
                <a:solidFill>
                  <a:schemeClr val="bg1"/>
                </a:solidFill>
              </a:rPr>
              <a:t> (</a:t>
            </a:r>
            <a:r>
              <a:rPr lang="es-MX" altLang="en-US" sz="3400" b="1" kern="0" dirty="0">
                <a:solidFill>
                  <a:schemeClr val="bg1"/>
                </a:solidFill>
              </a:rPr>
              <a:t>476</a:t>
            </a:r>
            <a:r>
              <a:rPr lang="es-MX" altLang="en-US" sz="3400" kern="0" dirty="0">
                <a:solidFill>
                  <a:schemeClr val="bg1"/>
                </a:solidFill>
              </a:rPr>
              <a:t>)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s-MX" altLang="en-US" sz="1100" kern="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7DB9AC-592E-3DD2-E1FB-09D4B6243A0B}"/>
              </a:ext>
            </a:extLst>
          </p:cNvPr>
          <p:cNvSpPr txBox="1"/>
          <p:nvPr/>
        </p:nvSpPr>
        <p:spPr>
          <a:xfrm>
            <a:off x="2585490" y="5395282"/>
            <a:ext cx="1700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>
                <a:solidFill>
                  <a:schemeClr val="bg2"/>
                </a:solidFill>
              </a:rPr>
              <a:t>CONTEXTO</a:t>
            </a:r>
          </a:p>
          <a:p>
            <a:r>
              <a:rPr lang="es-MX" sz="2200" dirty="0">
                <a:solidFill>
                  <a:schemeClr val="bg2"/>
                </a:solidFill>
              </a:rPr>
              <a:t> EXTRA</a:t>
            </a:r>
          </a:p>
          <a:p>
            <a:r>
              <a:rPr lang="es-MX" sz="2200" dirty="0">
                <a:solidFill>
                  <a:schemeClr val="bg2"/>
                </a:solidFill>
              </a:rPr>
              <a:t> (RGI)</a:t>
            </a:r>
            <a:endParaRPr lang="es-GT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83971" grpId="0" build="p" bldLvl="3" autoUpdateAnimBg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ítulo 1">
            <a:extLst>
              <a:ext uri="{FF2B5EF4-FFF2-40B4-BE49-F238E27FC236}">
                <a16:creationId xmlns:a16="http://schemas.microsoft.com/office/drawing/2014/main" id="{D9604356-A360-2B59-4B0D-E90C43229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31764"/>
            <a:ext cx="11521280" cy="725487"/>
          </a:xfrm>
        </p:spPr>
        <p:txBody>
          <a:bodyPr/>
          <a:lstStyle/>
          <a:p>
            <a:pPr algn="ctr"/>
            <a:r>
              <a:rPr lang="es-MX" altLang="es-GT" b="1" dirty="0"/>
              <a:t>Saqueo de Roma</a:t>
            </a:r>
            <a:r>
              <a:rPr lang="es-MX" altLang="es-GT" dirty="0"/>
              <a:t> (por bárbaros) </a:t>
            </a:r>
            <a:r>
              <a:rPr lang="es-MX" altLang="es-GT" b="1" dirty="0"/>
              <a:t>y mujeres</a:t>
            </a:r>
            <a:endParaRPr lang="es-GT" altLang="es-GT" b="1" dirty="0"/>
          </a:p>
        </p:txBody>
      </p:sp>
      <p:sp>
        <p:nvSpPr>
          <p:cNvPr id="91139" name="Marcador de contenido 2">
            <a:extLst>
              <a:ext uri="{FF2B5EF4-FFF2-40B4-BE49-F238E27FC236}">
                <a16:creationId xmlns:a16="http://schemas.microsoft.com/office/drawing/2014/main" id="{D9A753FF-5DEB-727D-C1B5-226E2DA629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endParaRPr lang="es-GT" altLang="es-GT"/>
          </a:p>
        </p:txBody>
      </p:sp>
      <p:pic>
        <p:nvPicPr>
          <p:cNvPr id="91140" name="Picture 2" descr="Alarico, el caudillo godo que saqueó Roma porque no le dejaban ser romano">
            <a:extLst>
              <a:ext uri="{FF2B5EF4-FFF2-40B4-BE49-F238E27FC236}">
                <a16:creationId xmlns:a16="http://schemas.microsoft.com/office/drawing/2014/main" id="{ABC8935D-197A-9EF7-C65F-E45C78FC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6" y="946150"/>
            <a:ext cx="898207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CCBDFC12-6FE5-51CD-1B1C-061E3FA92E4F}"/>
              </a:ext>
            </a:extLst>
          </p:cNvPr>
          <p:cNvCxnSpPr>
            <a:cxnSpLocks/>
          </p:cNvCxnSpPr>
          <p:nvPr/>
        </p:nvCxnSpPr>
        <p:spPr>
          <a:xfrm flipH="1">
            <a:off x="8183564" y="685800"/>
            <a:ext cx="1044575" cy="2382838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6B102FA2-7594-147D-D613-27ED4B8F8AF4}"/>
              </a:ext>
            </a:extLst>
          </p:cNvPr>
          <p:cNvCxnSpPr>
            <a:cxnSpLocks/>
          </p:cNvCxnSpPr>
          <p:nvPr/>
        </p:nvCxnSpPr>
        <p:spPr>
          <a:xfrm flipH="1">
            <a:off x="6738939" y="685800"/>
            <a:ext cx="1392237" cy="295910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F33970F7-314A-534D-F3C6-45DBE323C447}"/>
              </a:ext>
            </a:extLst>
          </p:cNvPr>
          <p:cNvCxnSpPr>
            <a:cxnSpLocks/>
          </p:cNvCxnSpPr>
          <p:nvPr/>
        </p:nvCxnSpPr>
        <p:spPr>
          <a:xfrm flipH="1">
            <a:off x="3413126" y="708026"/>
            <a:ext cx="4429125" cy="2936875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5DB6A0B-F2FC-54EC-99B1-3FA404502544}"/>
              </a:ext>
            </a:extLst>
          </p:cNvPr>
          <p:cNvCxnSpPr>
            <a:cxnSpLocks/>
          </p:cNvCxnSpPr>
          <p:nvPr/>
        </p:nvCxnSpPr>
        <p:spPr>
          <a:xfrm flipH="1" flipV="1">
            <a:off x="1917701" y="5541964"/>
            <a:ext cx="1730375" cy="1184275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13218435-57DE-D3CF-D56A-C435BB37B313}"/>
              </a:ext>
            </a:extLst>
          </p:cNvPr>
          <p:cNvSpPr txBox="1"/>
          <p:nvPr/>
        </p:nvSpPr>
        <p:spPr>
          <a:xfrm>
            <a:off x="-33499" y="923702"/>
            <a:ext cx="1700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/>
              <a:t>CONTEXTO</a:t>
            </a:r>
          </a:p>
          <a:p>
            <a:r>
              <a:rPr lang="es-MX" sz="2200" dirty="0"/>
              <a:t> EXTRA</a:t>
            </a:r>
          </a:p>
          <a:p>
            <a:r>
              <a:rPr lang="es-MX" sz="2200" dirty="0"/>
              <a:t> (RGI)</a:t>
            </a:r>
            <a:endParaRPr lang="es-GT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84981"/>
            <a:ext cx="118813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ts val="36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MX" sz="3800" b="1" dirty="0">
                <a:solidFill>
                  <a:schemeClr val="bg2"/>
                </a:solidFill>
                <a:latin typeface="+mn-lt"/>
              </a:rPr>
              <a:t> </a:t>
            </a:r>
            <a:r>
              <a:rPr lang="es-GT" sz="3800" b="1" i="1" u="sng" dirty="0">
                <a:solidFill>
                  <a:schemeClr val="bg2"/>
                </a:solidFill>
              </a:rPr>
              <a:t>El desarrollo del pensamiento cristiano</a:t>
            </a:r>
            <a:r>
              <a:rPr lang="es-GT" sz="3800" b="1" i="1" dirty="0">
                <a:solidFill>
                  <a:schemeClr val="bg2"/>
                </a:solidFill>
              </a:rPr>
              <a:t> (Cont.)</a:t>
            </a:r>
            <a:endParaRPr lang="es-GT" sz="3800" b="1" dirty="0">
              <a:solidFill>
                <a:schemeClr val="bg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992" y="773144"/>
            <a:ext cx="6049732" cy="38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400" dirty="0">
                <a:solidFill>
                  <a:schemeClr val="bg2"/>
                </a:solidFill>
              </a:rPr>
              <a:t>El </a:t>
            </a:r>
            <a:r>
              <a:rPr lang="es-GT" sz="3400" b="1" u="sng" dirty="0">
                <a:solidFill>
                  <a:schemeClr val="bg2"/>
                </a:solidFill>
              </a:rPr>
              <a:t>humanismo cristiano del Renacimiento</a:t>
            </a:r>
            <a:r>
              <a:rPr lang="es-GT" sz="3400" dirty="0">
                <a:solidFill>
                  <a:schemeClr val="bg2"/>
                </a:solidFill>
              </a:rPr>
              <a:t> resaltó la dignidad ontológica, con pensadores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400" dirty="0">
                <a:solidFill>
                  <a:schemeClr val="bg2"/>
                </a:solidFill>
              </a:rPr>
              <a:t>“modernos” como Pico </a:t>
            </a:r>
            <a:r>
              <a:rPr lang="es-GT" sz="3400" dirty="0" err="1">
                <a:solidFill>
                  <a:schemeClr val="bg2"/>
                </a:solidFill>
              </a:rPr>
              <a:t>della</a:t>
            </a:r>
            <a:r>
              <a:rPr lang="es-GT" sz="3400" dirty="0">
                <a:solidFill>
                  <a:schemeClr val="bg2"/>
                </a:solidFill>
              </a:rPr>
              <a:t> Mirandola </a:t>
            </a:r>
            <a:r>
              <a:rPr lang="es-GT" sz="3100" dirty="0">
                <a:solidFill>
                  <a:schemeClr val="bg2"/>
                </a:solidFill>
              </a:rPr>
              <a:t>(S. XV)</a:t>
            </a:r>
            <a:r>
              <a:rPr lang="es-GT" dirty="0">
                <a:solidFill>
                  <a:schemeClr val="bg2"/>
                </a:solidFill>
              </a:rPr>
              <a:t>,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400" dirty="0">
                <a:solidFill>
                  <a:schemeClr val="bg2"/>
                </a:solidFill>
              </a:rPr>
              <a:t>Descartes </a:t>
            </a:r>
            <a:r>
              <a:rPr lang="es-GT" sz="3000" dirty="0">
                <a:solidFill>
                  <a:schemeClr val="bg2"/>
                </a:solidFill>
              </a:rPr>
              <a:t>(S. XVII), </a:t>
            </a:r>
            <a:r>
              <a:rPr lang="es-GT" sz="3400" dirty="0">
                <a:solidFill>
                  <a:schemeClr val="bg2"/>
                </a:solidFill>
              </a:rPr>
              <a:t>Kant  </a:t>
            </a:r>
            <a:r>
              <a:rPr lang="es-GT" sz="3000" dirty="0">
                <a:solidFill>
                  <a:schemeClr val="bg2"/>
                </a:solidFill>
              </a:rPr>
              <a:t>(XVIII)</a:t>
            </a:r>
            <a:r>
              <a:rPr lang="es-GT" sz="3100" dirty="0">
                <a:solidFill>
                  <a:schemeClr val="bg2"/>
                </a:solidFill>
              </a:rPr>
              <a:t>, 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sz="3400" dirty="0">
                <a:solidFill>
                  <a:schemeClr val="bg2"/>
                </a:solidFill>
              </a:rPr>
              <a:t>aunque en línea “antropocentrista”.</a:t>
            </a:r>
            <a:endParaRPr lang="es-MX" sz="3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603C8E-CF9F-CB7F-7579-C91B85B5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95" y="1013359"/>
            <a:ext cx="5554881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400" dirty="0">
                <a:solidFill>
                  <a:schemeClr val="bg2"/>
                </a:solidFill>
              </a:rPr>
              <a:t>El </a:t>
            </a:r>
            <a:r>
              <a:rPr lang="es-GT" sz="3400" b="1" u="sng" dirty="0">
                <a:solidFill>
                  <a:schemeClr val="bg2"/>
                </a:solidFill>
              </a:rPr>
              <a:t>pensamiento cristiano medieval</a:t>
            </a:r>
            <a:r>
              <a:rPr lang="es-GT" sz="3400" dirty="0">
                <a:solidFill>
                  <a:schemeClr val="bg2"/>
                </a:solidFill>
              </a:rPr>
              <a:t> reconoce el</a:t>
            </a:r>
          </a:p>
          <a:p>
            <a:pPr>
              <a:spcBef>
                <a:spcPts val="0"/>
              </a:spcBef>
              <a:buNone/>
            </a:pPr>
            <a:r>
              <a:rPr lang="es-GT" sz="3400" u="sng" dirty="0">
                <a:solidFill>
                  <a:schemeClr val="bg2"/>
                </a:solidFill>
              </a:rPr>
              <a:t>fundamento metafísico</a:t>
            </a:r>
            <a:r>
              <a:rPr lang="es-GT" sz="3400" dirty="0">
                <a:solidFill>
                  <a:schemeClr val="bg2"/>
                </a:solidFill>
              </a:rPr>
              <a:t> de la dignidad: </a:t>
            </a:r>
          </a:p>
          <a:p>
            <a:pPr>
              <a:spcBef>
                <a:spcPts val="0"/>
              </a:spcBef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«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persona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significa lo que en toda naturaleza es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perfectísimo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lo que</a:t>
            </a:r>
          </a:p>
          <a:p>
            <a:pPr>
              <a:spcBef>
                <a:spcPts val="0"/>
              </a:spcBef>
              <a:buNone/>
            </a:pPr>
            <a:r>
              <a:rPr lang="es-GT" sz="2700" u="sng" dirty="0">
                <a:solidFill>
                  <a:schemeClr val="bg2"/>
                </a:solidFill>
                <a:latin typeface="+mj-lt"/>
              </a:rPr>
              <a:t>subsiste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en la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naturaleza racional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» </a:t>
            </a:r>
          </a:p>
          <a:p>
            <a:pPr>
              <a:spcBef>
                <a:spcPts val="0"/>
              </a:spcBef>
              <a:buNone/>
            </a:pPr>
            <a:r>
              <a:rPr lang="es-GT" sz="2900" dirty="0">
                <a:solidFill>
                  <a:schemeClr val="bg2"/>
                </a:solidFill>
              </a:rPr>
              <a:t>(S. Tomás de Aquino, S. XIII).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ED5843-1FE9-5DA6-DC00-5B47B4CF1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5013176"/>
            <a:ext cx="1203666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s-GT" sz="3400" dirty="0">
                <a:solidFill>
                  <a:schemeClr val="bg2"/>
                </a:solidFill>
              </a:rPr>
              <a:t>S. XX: Surge el </a:t>
            </a:r>
            <a:r>
              <a:rPr lang="es-GT" sz="3400" b="1" dirty="0">
                <a:solidFill>
                  <a:schemeClr val="bg2"/>
                </a:solidFill>
              </a:rPr>
              <a:t>“</a:t>
            </a:r>
            <a:r>
              <a:rPr lang="es-GT" sz="3400" b="1" u="sng" dirty="0">
                <a:solidFill>
                  <a:schemeClr val="bg2"/>
                </a:solidFill>
              </a:rPr>
              <a:t>Personalismo</a:t>
            </a:r>
            <a:r>
              <a:rPr lang="es-GT" sz="3400" b="1" dirty="0">
                <a:solidFill>
                  <a:schemeClr val="bg2"/>
                </a:solidFill>
              </a:rPr>
              <a:t>”</a:t>
            </a:r>
            <a:r>
              <a:rPr lang="es-GT" sz="3400" dirty="0">
                <a:solidFill>
                  <a:schemeClr val="bg2"/>
                </a:solidFill>
              </a:rPr>
              <a:t>:</a:t>
            </a:r>
            <a:r>
              <a:rPr lang="es-GT" sz="3400" b="1" dirty="0">
                <a:solidFill>
                  <a:schemeClr val="bg2"/>
                </a:solidFill>
              </a:rPr>
              <a:t> </a:t>
            </a:r>
          </a:p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s-MX" sz="2800" dirty="0">
                <a:solidFill>
                  <a:schemeClr val="bg2"/>
                </a:solidFill>
              </a:rPr>
              <a:t>(Cfr. Dicc. RAE):</a:t>
            </a:r>
            <a:r>
              <a:rPr lang="es-MX" sz="3400" dirty="0">
                <a:solidFill>
                  <a:schemeClr val="bg2"/>
                </a:solidFill>
              </a:rPr>
              <a:t> </a:t>
            </a:r>
            <a:r>
              <a:rPr lang="es-MX" dirty="0">
                <a:solidFill>
                  <a:schemeClr val="bg2"/>
                </a:solidFill>
              </a:rPr>
              <a:t>Sistema filosófico donde la </a:t>
            </a:r>
            <a:r>
              <a:rPr lang="es-MX" u="sng" dirty="0">
                <a:solidFill>
                  <a:schemeClr val="bg2"/>
                </a:solidFill>
              </a:rPr>
              <a:t>persona</a:t>
            </a:r>
            <a:r>
              <a:rPr lang="es-MX" dirty="0">
                <a:solidFill>
                  <a:schemeClr val="bg2"/>
                </a:solidFill>
              </a:rPr>
              <a:t> es el </a:t>
            </a:r>
            <a:r>
              <a:rPr lang="es-MX" u="sng" dirty="0">
                <a:solidFill>
                  <a:schemeClr val="bg2"/>
                </a:solidFill>
              </a:rPr>
              <a:t>valor supremo</a:t>
            </a:r>
            <a:r>
              <a:rPr lang="es-MX" dirty="0">
                <a:solidFill>
                  <a:schemeClr val="bg2"/>
                </a:solidFill>
              </a:rPr>
              <a:t>;</a:t>
            </a:r>
          </a:p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s-MX" dirty="0">
                <a:solidFill>
                  <a:schemeClr val="bg2"/>
                </a:solidFill>
              </a:rPr>
              <a:t>y con responsabilidad hacia </a:t>
            </a:r>
            <a:r>
              <a:rPr lang="es-MX" u="sng" dirty="0">
                <a:solidFill>
                  <a:schemeClr val="bg2"/>
                </a:solidFill>
              </a:rPr>
              <a:t>los demás </a:t>
            </a:r>
            <a:r>
              <a:rPr lang="es-MX" dirty="0">
                <a:solidFill>
                  <a:schemeClr val="bg2"/>
                </a:solidFill>
              </a:rPr>
              <a:t>(</a:t>
            </a:r>
            <a:r>
              <a:rPr lang="es-MX" dirty="0" err="1">
                <a:solidFill>
                  <a:schemeClr val="bg2"/>
                </a:solidFill>
              </a:rPr>
              <a:t>inter-subjetivismo</a:t>
            </a:r>
            <a:r>
              <a:rPr lang="es-MX" dirty="0">
                <a:solidFill>
                  <a:schemeClr val="bg2"/>
                </a:solidFill>
              </a:rPr>
              <a:t>).</a:t>
            </a:r>
            <a:endParaRPr lang="es-G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build="p" bldLvl="2"/>
      <p:bldP spid="2" grpId="0" build="p" bldLvl="2"/>
      <p:bldP spid="6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84981"/>
            <a:ext cx="118813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ts val="36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MX" sz="3800" b="1" dirty="0" err="1">
                <a:solidFill>
                  <a:schemeClr val="bg2"/>
                </a:solidFill>
                <a:latin typeface="+mn-lt"/>
              </a:rPr>
              <a:t>nn</a:t>
            </a:r>
            <a:r>
              <a:rPr lang="es-MX" sz="3800" b="1" dirty="0">
                <a:solidFill>
                  <a:schemeClr val="bg2"/>
                </a:solidFill>
                <a:latin typeface="+mn-lt"/>
              </a:rPr>
              <a:t>. 14-16: </a:t>
            </a:r>
            <a:r>
              <a:rPr lang="es-GT" sz="3800" b="1" i="1" u="sng" dirty="0">
                <a:solidFill>
                  <a:schemeClr val="bg2"/>
                </a:solidFill>
              </a:rPr>
              <a:t>Los tiempos actuales</a:t>
            </a:r>
            <a:endParaRPr lang="es-GT" sz="3800" b="1" u="sng" dirty="0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749075"/>
            <a:ext cx="5954568" cy="256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700"/>
              </a:lnSpc>
              <a:buNone/>
            </a:pPr>
            <a:r>
              <a:rPr lang="es-MX" b="1" dirty="0">
                <a:solidFill>
                  <a:schemeClr val="bg2"/>
                </a:solidFill>
              </a:rPr>
              <a:t>14. </a:t>
            </a:r>
            <a:r>
              <a:rPr lang="es-MX" dirty="0">
                <a:solidFill>
                  <a:schemeClr val="bg2"/>
                </a:solidFill>
              </a:rPr>
              <a:t>(…) el término “</a:t>
            </a:r>
            <a:r>
              <a:rPr lang="es-MX" b="1" u="sng" dirty="0">
                <a:solidFill>
                  <a:schemeClr val="bg2"/>
                </a:solidFill>
              </a:rPr>
              <a:t>dignidad</a:t>
            </a:r>
            <a:r>
              <a:rPr lang="es-MX" dirty="0">
                <a:solidFill>
                  <a:schemeClr val="bg2"/>
                </a:solidFill>
              </a:rPr>
              <a:t>” se usa para destacar el </a:t>
            </a:r>
            <a:r>
              <a:rPr lang="es-MX" u="sng" dirty="0">
                <a:solidFill>
                  <a:schemeClr val="bg2"/>
                </a:solidFill>
              </a:rPr>
              <a:t>carácter singular</a:t>
            </a:r>
            <a:r>
              <a:rPr lang="es-MX" dirty="0">
                <a:solidFill>
                  <a:schemeClr val="bg2"/>
                </a:solidFill>
              </a:rPr>
              <a:t> de la </a:t>
            </a:r>
            <a:r>
              <a:rPr lang="es-MX" u="sng" dirty="0">
                <a:solidFill>
                  <a:schemeClr val="bg2"/>
                </a:solidFill>
              </a:rPr>
              <a:t>persona humana</a:t>
            </a:r>
            <a:r>
              <a:rPr lang="es-MX" dirty="0">
                <a:solidFill>
                  <a:schemeClr val="bg2"/>
                </a:solidFill>
              </a:rPr>
              <a:t>, </a:t>
            </a:r>
          </a:p>
          <a:p>
            <a:pPr>
              <a:lnSpc>
                <a:spcPts val="3700"/>
              </a:lnSpc>
              <a:buNone/>
            </a:pPr>
            <a:r>
              <a:rPr lang="es-MX" u="sng" dirty="0">
                <a:solidFill>
                  <a:schemeClr val="bg2"/>
                </a:solidFill>
              </a:rPr>
              <a:t>inconmensurable</a:t>
            </a:r>
            <a:r>
              <a:rPr lang="es-MX" dirty="0">
                <a:solidFill>
                  <a:schemeClr val="bg2"/>
                </a:solidFill>
              </a:rPr>
              <a:t> con respecto a los demás </a:t>
            </a:r>
            <a:r>
              <a:rPr lang="es-MX" u="sng" dirty="0">
                <a:solidFill>
                  <a:schemeClr val="bg2"/>
                </a:solidFill>
              </a:rPr>
              <a:t>seres</a:t>
            </a:r>
            <a:r>
              <a:rPr lang="es-MX" dirty="0">
                <a:solidFill>
                  <a:schemeClr val="bg2"/>
                </a:solidFill>
              </a:rPr>
              <a:t> del universo.</a:t>
            </a:r>
            <a:endParaRPr lang="es-GT" dirty="0">
              <a:solidFill>
                <a:schemeClr val="bg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816" y="620688"/>
            <a:ext cx="6020856" cy="246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b="1" dirty="0">
                <a:solidFill>
                  <a:schemeClr val="bg2"/>
                </a:solidFill>
              </a:rPr>
              <a:t>15. </a:t>
            </a:r>
            <a:r>
              <a:rPr lang="es-GT" dirty="0">
                <a:solidFill>
                  <a:schemeClr val="bg2"/>
                </a:solidFill>
              </a:rPr>
              <a:t>Para aclarar más: la </a:t>
            </a:r>
            <a:r>
              <a:rPr lang="es-GT" u="sng" dirty="0">
                <a:solidFill>
                  <a:schemeClr val="bg2"/>
                </a:solidFill>
              </a:rPr>
              <a:t>dignidad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u="sng" dirty="0">
                <a:solidFill>
                  <a:schemeClr val="bg2"/>
                </a:solidFill>
              </a:rPr>
              <a:t>no</a:t>
            </a:r>
            <a:r>
              <a:rPr lang="es-GT" dirty="0">
                <a:solidFill>
                  <a:schemeClr val="bg2"/>
                </a:solidFill>
              </a:rPr>
              <a:t> es </a:t>
            </a:r>
            <a:r>
              <a:rPr lang="es-GT" u="sng" dirty="0">
                <a:solidFill>
                  <a:schemeClr val="bg2"/>
                </a:solidFill>
              </a:rPr>
              <a:t>concedida</a:t>
            </a:r>
            <a:r>
              <a:rPr lang="es-GT" dirty="0">
                <a:solidFill>
                  <a:schemeClr val="bg2"/>
                </a:solidFill>
              </a:rPr>
              <a:t> a la persona por </a:t>
            </a:r>
            <a:r>
              <a:rPr lang="es-GT" u="sng" dirty="0">
                <a:solidFill>
                  <a:schemeClr val="bg2"/>
                </a:solidFill>
              </a:rPr>
              <a:t>otros seres humanos</a:t>
            </a:r>
            <a:r>
              <a:rPr lang="es-GT" dirty="0">
                <a:solidFill>
                  <a:schemeClr val="bg2"/>
                </a:solidFill>
              </a:rPr>
              <a:t>, sobre la </a:t>
            </a:r>
            <a:r>
              <a:rPr lang="es-GT" u="sng" dirty="0">
                <a:solidFill>
                  <a:schemeClr val="bg2"/>
                </a:solidFill>
              </a:rPr>
              <a:t>base</a:t>
            </a:r>
            <a:r>
              <a:rPr lang="es-GT" dirty="0">
                <a:solidFill>
                  <a:schemeClr val="bg2"/>
                </a:solidFill>
              </a:rPr>
              <a:t> de</a:t>
            </a:r>
          </a:p>
          <a:p>
            <a:pPr lvl="0" algn="just">
              <a:lnSpc>
                <a:spcPts val="37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determinados dones y cualidades, tal que podría ser </a:t>
            </a:r>
            <a:r>
              <a:rPr lang="es-GT" u="sng" dirty="0">
                <a:solidFill>
                  <a:schemeClr val="bg2"/>
                </a:solidFill>
              </a:rPr>
              <a:t>retirada</a:t>
            </a:r>
            <a:r>
              <a:rPr lang="es-GT" dirty="0">
                <a:solidFill>
                  <a:schemeClr val="bg2"/>
                </a:solidFill>
              </a:rPr>
              <a:t>. </a:t>
            </a:r>
            <a:endParaRPr lang="es-MX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603C8E-CF9F-CB7F-7579-C91B85B5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32" y="3250719"/>
            <a:ext cx="5954568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dirty="0">
                <a:solidFill>
                  <a:schemeClr val="bg2"/>
                </a:solidFill>
              </a:rPr>
              <a:t>La </a:t>
            </a:r>
            <a:r>
              <a:rPr lang="es-GT" i="1" dirty="0">
                <a:solidFill>
                  <a:schemeClr val="bg2"/>
                </a:solidFill>
              </a:rPr>
              <a:t>Declaración </a:t>
            </a:r>
            <a:r>
              <a:rPr lang="es-GT" dirty="0">
                <a:solidFill>
                  <a:schemeClr val="bg2"/>
                </a:solidFill>
              </a:rPr>
              <a:t>de la ONU (1948) habla de «la </a:t>
            </a:r>
            <a:r>
              <a:rPr lang="es-GT" u="sng" dirty="0">
                <a:solidFill>
                  <a:schemeClr val="bg2"/>
                </a:solidFill>
              </a:rPr>
              <a:t>dignidad</a:t>
            </a:r>
            <a:r>
              <a:rPr lang="es-GT" dirty="0">
                <a:solidFill>
                  <a:schemeClr val="bg2"/>
                </a:solidFill>
              </a:rPr>
              <a:t> </a:t>
            </a:r>
            <a:r>
              <a:rPr lang="es-GT" i="1" u="sng" dirty="0">
                <a:solidFill>
                  <a:schemeClr val="bg2"/>
                </a:solidFill>
              </a:rPr>
              <a:t>intrínseca</a:t>
            </a:r>
            <a:r>
              <a:rPr lang="es-GT" i="1" dirty="0">
                <a:solidFill>
                  <a:schemeClr val="bg2"/>
                </a:solidFill>
              </a:rPr>
              <a:t> </a:t>
            </a:r>
            <a:r>
              <a:rPr lang="es-GT" dirty="0">
                <a:solidFill>
                  <a:schemeClr val="bg2"/>
                </a:solidFill>
              </a:rPr>
              <a:t>y de los </a:t>
            </a:r>
            <a:r>
              <a:rPr lang="es-GT" u="sng" dirty="0">
                <a:solidFill>
                  <a:schemeClr val="bg2"/>
                </a:solidFill>
              </a:rPr>
              <a:t>derechos iguales</a:t>
            </a:r>
            <a:r>
              <a:rPr lang="es-GT" dirty="0">
                <a:solidFill>
                  <a:schemeClr val="bg2"/>
                </a:solidFill>
              </a:rPr>
              <a:t> e </a:t>
            </a:r>
          </a:p>
          <a:p>
            <a:pPr>
              <a:buNone/>
            </a:pPr>
            <a:r>
              <a:rPr lang="es-GT" u="sng" dirty="0">
                <a:solidFill>
                  <a:schemeClr val="bg2"/>
                </a:solidFill>
              </a:rPr>
              <a:t>inalienables</a:t>
            </a:r>
            <a:r>
              <a:rPr lang="es-GT" dirty="0">
                <a:solidFill>
                  <a:schemeClr val="bg2"/>
                </a:solidFill>
              </a:rPr>
              <a:t> de todos los </a:t>
            </a:r>
            <a:r>
              <a:rPr lang="es-GT" u="sng" dirty="0">
                <a:solidFill>
                  <a:schemeClr val="bg2"/>
                </a:solidFill>
              </a:rPr>
              <a:t>miembros</a:t>
            </a:r>
            <a:r>
              <a:rPr lang="es-GT" dirty="0">
                <a:solidFill>
                  <a:schemeClr val="bg2"/>
                </a:solidFill>
              </a:rPr>
              <a:t> de la </a:t>
            </a:r>
            <a:r>
              <a:rPr lang="es-GT" u="sng" dirty="0">
                <a:solidFill>
                  <a:schemeClr val="bg2"/>
                </a:solidFill>
              </a:rPr>
              <a:t>familia humana</a:t>
            </a:r>
            <a:r>
              <a:rPr lang="es-GT" dirty="0">
                <a:solidFill>
                  <a:schemeClr val="bg2"/>
                </a:solidFill>
              </a:rPr>
              <a:t>».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ED5843-1FE9-5DA6-DC00-5B47B4CF1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9908" y="3068960"/>
            <a:ext cx="6142267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D</a:t>
            </a:r>
            <a:r>
              <a:rPr lang="es-GT" u="sng" dirty="0">
                <a:solidFill>
                  <a:schemeClr val="bg2"/>
                </a:solidFill>
              </a:rPr>
              <a:t>ignidad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u="sng" dirty="0">
                <a:solidFill>
                  <a:schemeClr val="bg2"/>
                </a:solidFill>
              </a:rPr>
              <a:t>intrínseca</a:t>
            </a:r>
            <a:r>
              <a:rPr lang="es-GT" dirty="0">
                <a:solidFill>
                  <a:schemeClr val="bg2"/>
                </a:solidFill>
              </a:rPr>
              <a:t>, </a:t>
            </a:r>
            <a:r>
              <a:rPr lang="es-GT" u="sng" dirty="0">
                <a:solidFill>
                  <a:schemeClr val="bg2"/>
                </a:solidFill>
              </a:rPr>
              <a:t>no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i="1" u="sng" dirty="0">
                <a:solidFill>
                  <a:schemeClr val="bg2"/>
                </a:solidFill>
              </a:rPr>
              <a:t>a posteriori</a:t>
            </a:r>
            <a:r>
              <a:rPr lang="es-GT" dirty="0">
                <a:solidFill>
                  <a:schemeClr val="bg2"/>
                </a:solidFill>
              </a:rPr>
              <a:t>,  </a:t>
            </a:r>
            <a:r>
              <a:rPr lang="es-GT" u="sng" dirty="0">
                <a:solidFill>
                  <a:schemeClr val="bg2"/>
                </a:solidFill>
              </a:rPr>
              <a:t>previa</a:t>
            </a:r>
            <a:r>
              <a:rPr lang="es-GT" dirty="0">
                <a:solidFill>
                  <a:schemeClr val="bg2"/>
                </a:solidFill>
              </a:rPr>
              <a:t> a todo </a:t>
            </a:r>
            <a:r>
              <a:rPr lang="es-GT" u="sng" dirty="0">
                <a:solidFill>
                  <a:schemeClr val="bg2"/>
                </a:solidFill>
              </a:rPr>
              <a:t>reconocimiento</a:t>
            </a:r>
            <a:r>
              <a:rPr lang="es-GT" dirty="0">
                <a:solidFill>
                  <a:schemeClr val="bg2"/>
                </a:solidFill>
              </a:rPr>
              <a:t> y </a:t>
            </a:r>
            <a:r>
              <a:rPr lang="es-GT" u="sng" dirty="0">
                <a:solidFill>
                  <a:schemeClr val="bg2"/>
                </a:solidFill>
              </a:rPr>
              <a:t>no</a:t>
            </a:r>
          </a:p>
          <a:p>
            <a:pPr>
              <a:lnSpc>
                <a:spcPts val="3840"/>
              </a:lnSpc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puede </a:t>
            </a:r>
            <a:r>
              <a:rPr lang="es-GT" u="sng" dirty="0">
                <a:solidFill>
                  <a:schemeClr val="bg2"/>
                </a:solidFill>
              </a:rPr>
              <a:t>perderse</a:t>
            </a:r>
            <a:r>
              <a:rPr lang="es-GT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9A9548-17FE-6ACA-2CD8-D51EE2282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581128"/>
            <a:ext cx="6098584" cy="151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700"/>
              </a:lnSpc>
              <a:spcBef>
                <a:spcPts val="0"/>
              </a:spcBef>
              <a:buNone/>
            </a:pPr>
            <a:r>
              <a:rPr lang="es-GT" u="sng" dirty="0">
                <a:solidFill>
                  <a:schemeClr val="bg2"/>
                </a:solidFill>
              </a:rPr>
              <a:t>Todos</a:t>
            </a:r>
            <a:r>
              <a:rPr lang="es-GT" dirty="0">
                <a:solidFill>
                  <a:schemeClr val="bg2"/>
                </a:solidFill>
              </a:rPr>
              <a:t> los seres </a:t>
            </a:r>
            <a:r>
              <a:rPr lang="es-GT" u="sng" dirty="0">
                <a:solidFill>
                  <a:schemeClr val="bg2"/>
                </a:solidFill>
              </a:rPr>
              <a:t>humanos</a:t>
            </a:r>
            <a:r>
              <a:rPr lang="es-GT" dirty="0">
                <a:solidFill>
                  <a:schemeClr val="bg2"/>
                </a:solidFill>
              </a:rPr>
              <a:t> poseen la misma </a:t>
            </a:r>
            <a:r>
              <a:rPr lang="es-GT" u="sng" dirty="0">
                <a:solidFill>
                  <a:schemeClr val="bg2"/>
                </a:solidFill>
              </a:rPr>
              <a:t>dignidad</a:t>
            </a:r>
            <a:r>
              <a:rPr lang="es-GT" dirty="0">
                <a:solidFill>
                  <a:schemeClr val="bg2"/>
                </a:solidFill>
              </a:rPr>
              <a:t>, sean o no capaces</a:t>
            </a:r>
          </a:p>
          <a:p>
            <a:pPr>
              <a:lnSpc>
                <a:spcPts val="3700"/>
              </a:lnSpc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de </a:t>
            </a:r>
            <a:r>
              <a:rPr lang="es-GT" u="sng" dirty="0">
                <a:solidFill>
                  <a:schemeClr val="bg2"/>
                </a:solidFill>
              </a:rPr>
              <a:t>expresarla</a:t>
            </a:r>
            <a:r>
              <a:rPr lang="es-GT" dirty="0">
                <a:solidFill>
                  <a:schemeClr val="bg2"/>
                </a:solidFill>
              </a:rPr>
              <a:t> adecuadamente.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59C034-51CB-0B15-6F13-EADEEB035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6093296"/>
            <a:ext cx="1197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b="1" dirty="0">
                <a:solidFill>
                  <a:schemeClr val="bg2"/>
                </a:solidFill>
              </a:rPr>
              <a:t>16.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dirty="0" err="1">
                <a:solidFill>
                  <a:schemeClr val="bg2"/>
                </a:solidFill>
              </a:rPr>
              <a:t>Conc</a:t>
            </a:r>
            <a:r>
              <a:rPr lang="es-GT" dirty="0">
                <a:solidFill>
                  <a:schemeClr val="bg2"/>
                </a:solidFill>
              </a:rPr>
              <a:t>. Vaticano II (1965) </a:t>
            </a:r>
            <a:r>
              <a:rPr lang="es-GT" i="1" dirty="0">
                <a:solidFill>
                  <a:schemeClr val="bg2"/>
                </a:solidFill>
              </a:rPr>
              <a:t>Declaración </a:t>
            </a:r>
            <a:r>
              <a:rPr lang="es-MX" dirty="0">
                <a:solidFill>
                  <a:schemeClr val="bg2"/>
                </a:solidFill>
              </a:rPr>
              <a:t> </a:t>
            </a:r>
            <a:r>
              <a:rPr lang="es-MX" i="1" dirty="0">
                <a:solidFill>
                  <a:schemeClr val="bg2"/>
                </a:solidFill>
              </a:rPr>
              <a:t>“</a:t>
            </a:r>
            <a:r>
              <a:rPr lang="es-GT" i="1" dirty="0" err="1">
                <a:solidFill>
                  <a:schemeClr val="bg2"/>
                </a:solidFill>
              </a:rPr>
              <a:t>Dignitatis</a:t>
            </a:r>
            <a:r>
              <a:rPr lang="es-GT" i="1" dirty="0">
                <a:solidFill>
                  <a:schemeClr val="bg2"/>
                </a:solidFill>
              </a:rPr>
              <a:t> </a:t>
            </a:r>
            <a:r>
              <a:rPr lang="es-GT" i="1" dirty="0" err="1">
                <a:solidFill>
                  <a:schemeClr val="bg2"/>
                </a:solidFill>
              </a:rPr>
              <a:t>humanae</a:t>
            </a:r>
            <a:r>
              <a:rPr lang="es-GT" i="1" dirty="0">
                <a:solidFill>
                  <a:schemeClr val="bg2"/>
                </a:solidFill>
              </a:rPr>
              <a:t>”…</a:t>
            </a:r>
          </a:p>
        </p:txBody>
      </p:sp>
    </p:spTree>
    <p:extLst>
      <p:ext uri="{BB962C8B-B14F-4D97-AF65-F5344CB8AC3E}">
        <p14:creationId xmlns:p14="http://schemas.microsoft.com/office/powerpoint/2010/main" val="388988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uiExpand="1" build="p" bldLvl="2"/>
      <p:bldP spid="2" grpId="0" build="p" bldLvl="2"/>
      <p:bldP spid="6" grpId="0" build="p" bldLvl="2"/>
      <p:bldP spid="7" grpId="0" build="p" bldLvl="2"/>
      <p:bldP spid="8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CA5760B-3E3F-4AB9-A44B-91FE3F62F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75104"/>
            <a:ext cx="11712624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b="1" u="sng" dirty="0">
                <a:solidFill>
                  <a:schemeClr val="bg1"/>
                </a:solidFill>
                <a:effectLst/>
                <a:latin typeface="+mn-lt"/>
              </a:rPr>
              <a:t>II Parte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es-MX" b="1" u="sng" dirty="0">
                <a:solidFill>
                  <a:schemeClr val="bg1"/>
                </a:solidFill>
                <a:effectLst/>
                <a:latin typeface="+mn-lt"/>
              </a:rPr>
              <a:t>La Iglesia anuncia, promueve y se hace garante de la dignidad humana</a:t>
            </a:r>
            <a:r>
              <a:rPr lang="es-MX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es-ES" sz="3300" dirty="0" err="1">
                <a:solidFill>
                  <a:schemeClr val="bg1"/>
                </a:solidFill>
                <a:effectLst/>
                <a:latin typeface="+mn-lt"/>
              </a:rPr>
              <a:t>nn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. 17-22)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412776"/>
            <a:ext cx="1188132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chemeClr val="bg2"/>
                </a:solidFill>
                <a:latin typeface="+mn-lt"/>
              </a:rPr>
              <a:t>n. 17</a:t>
            </a:r>
            <a:r>
              <a:rPr lang="es-MX" sz="3300" dirty="0">
                <a:solidFill>
                  <a:schemeClr val="bg2"/>
                </a:solidFill>
                <a:latin typeface="+mn-lt"/>
              </a:rPr>
              <a:t>: La Iglesia se apoya en </a:t>
            </a:r>
            <a:r>
              <a:rPr lang="es-GT" sz="3300" dirty="0">
                <a:solidFill>
                  <a:schemeClr val="bg2"/>
                </a:solidFill>
              </a:rPr>
              <a:t>una </a:t>
            </a:r>
            <a:r>
              <a:rPr lang="es-GT" sz="3300" b="1" u="sng" dirty="0">
                <a:solidFill>
                  <a:schemeClr val="bg2"/>
                </a:solidFill>
              </a:rPr>
              <a:t>triple</a:t>
            </a:r>
            <a:r>
              <a:rPr lang="es-GT" sz="3300" dirty="0">
                <a:solidFill>
                  <a:schemeClr val="bg2"/>
                </a:solidFill>
              </a:rPr>
              <a:t> convicción: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0" y="2132856"/>
            <a:ext cx="6516724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i="1" dirty="0">
                <a:solidFill>
                  <a:schemeClr val="bg2"/>
                </a:solidFill>
              </a:rPr>
              <a:t>Una imagen de Dios indeleble</a:t>
            </a:r>
            <a:endParaRPr lang="es-MX" sz="3300" b="1" dirty="0">
              <a:solidFill>
                <a:schemeClr val="bg2"/>
              </a:solidFill>
              <a:latin typeface="+mn-lt"/>
            </a:endParaRP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b="1" dirty="0">
                <a:solidFill>
                  <a:schemeClr val="bg2"/>
                </a:solidFill>
                <a:latin typeface="+mn-lt"/>
              </a:rPr>
              <a:t>n. 18: </a:t>
            </a:r>
            <a:r>
              <a:rPr lang="es-GT" sz="3100" dirty="0">
                <a:solidFill>
                  <a:schemeClr val="bg2"/>
                </a:solidFill>
              </a:rPr>
              <a:t>Según la Revelación, la </a:t>
            </a:r>
            <a:r>
              <a:rPr lang="es-GT" sz="3100" u="sng" dirty="0">
                <a:solidFill>
                  <a:schemeClr val="bg2"/>
                </a:solidFill>
              </a:rPr>
              <a:t>dignidad</a:t>
            </a:r>
            <a:r>
              <a:rPr lang="es-GT" sz="3100" dirty="0">
                <a:solidFill>
                  <a:schemeClr val="bg2"/>
                </a:solidFill>
              </a:rPr>
              <a:t> del ser humano viene del </a:t>
            </a:r>
            <a:r>
              <a:rPr lang="es-GT" sz="3100" u="sng" dirty="0">
                <a:solidFill>
                  <a:schemeClr val="bg2"/>
                </a:solidFill>
              </a:rPr>
              <a:t>amor</a:t>
            </a:r>
            <a:r>
              <a:rPr lang="es-GT" sz="3100" dirty="0">
                <a:solidFill>
                  <a:schemeClr val="bg2"/>
                </a:solidFill>
              </a:rPr>
              <a:t> de su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u="sng" dirty="0">
                <a:solidFill>
                  <a:schemeClr val="bg2"/>
                </a:solidFill>
              </a:rPr>
              <a:t>Creador</a:t>
            </a:r>
            <a:r>
              <a:rPr lang="es-GT" sz="3100" dirty="0">
                <a:solidFill>
                  <a:schemeClr val="bg2"/>
                </a:solidFill>
              </a:rPr>
              <a:t>; lo llama a </a:t>
            </a:r>
            <a:r>
              <a:rPr lang="es-GT" sz="3100" u="sng" dirty="0">
                <a:solidFill>
                  <a:schemeClr val="bg2"/>
                </a:solidFill>
              </a:rPr>
              <a:t>amarlo</a:t>
            </a:r>
            <a:r>
              <a:rPr lang="es-GT" sz="3100" dirty="0">
                <a:solidFill>
                  <a:schemeClr val="bg2"/>
                </a:solidFill>
              </a:rPr>
              <a:t> y vivir en </a:t>
            </a:r>
            <a:r>
              <a:rPr lang="es-GT" sz="3100" u="sng" dirty="0">
                <a:solidFill>
                  <a:schemeClr val="bg2"/>
                </a:solidFill>
              </a:rPr>
              <a:t>fraternidad</a:t>
            </a:r>
            <a:r>
              <a:rPr lang="es-GT" sz="3100" dirty="0">
                <a:solidFill>
                  <a:schemeClr val="bg2"/>
                </a:solidFill>
              </a:rPr>
              <a:t> con los demás.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Dignidad también inherente al </a:t>
            </a:r>
            <a:r>
              <a:rPr lang="es-GT" sz="3100" u="sng" dirty="0">
                <a:solidFill>
                  <a:schemeClr val="bg2"/>
                </a:solidFill>
              </a:rPr>
              <a:t>cuerpo</a:t>
            </a:r>
            <a:r>
              <a:rPr lang="es-GT" sz="3100" dirty="0">
                <a:solidFill>
                  <a:schemeClr val="bg2"/>
                </a:solidFill>
              </a:rPr>
              <a:t>.</a:t>
            </a:r>
            <a:endParaRPr lang="es-GT" sz="31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5396" y="1919734"/>
            <a:ext cx="538927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dignidad de </a:t>
            </a:r>
            <a:r>
              <a:rPr lang="es-GT" sz="3100" u="sng" dirty="0">
                <a:solidFill>
                  <a:schemeClr val="bg2"/>
                </a:solidFill>
              </a:rPr>
              <a:t>toda persona</a:t>
            </a:r>
            <a:r>
              <a:rPr lang="es-GT" sz="3100" dirty="0">
                <a:solidFill>
                  <a:schemeClr val="bg2"/>
                </a:solidFill>
              </a:rPr>
              <a:t>, en especial las llamadas “</a:t>
            </a:r>
            <a:r>
              <a:rPr lang="es-GT" sz="3100" u="sng" dirty="0">
                <a:solidFill>
                  <a:schemeClr val="bg2"/>
                </a:solidFill>
              </a:rPr>
              <a:t>indignas</a:t>
            </a:r>
            <a:r>
              <a:rPr lang="es-GT" sz="3100" dirty="0">
                <a:solidFill>
                  <a:schemeClr val="bg2"/>
                </a:solidFill>
              </a:rPr>
              <a:t>”: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pobres, humildes, etc.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Esto </a:t>
            </a:r>
            <a:r>
              <a:rPr lang="es-GT" sz="3100" u="sng" dirty="0">
                <a:solidFill>
                  <a:schemeClr val="bg2"/>
                </a:solidFill>
              </a:rPr>
              <a:t>cambió</a:t>
            </a:r>
            <a:r>
              <a:rPr lang="es-GT" sz="3100" dirty="0">
                <a:solidFill>
                  <a:schemeClr val="bg2"/>
                </a:solidFill>
              </a:rPr>
              <a:t> la faz del mundo: </a:t>
            </a:r>
            <a:r>
              <a:rPr lang="es-GT" sz="3100" u="sng" dirty="0">
                <a:solidFill>
                  <a:schemeClr val="bg2"/>
                </a:solidFill>
              </a:rPr>
              <a:t>instituciones</a:t>
            </a:r>
            <a:r>
              <a:rPr lang="es-GT" sz="3100" dirty="0">
                <a:solidFill>
                  <a:schemeClr val="bg2"/>
                </a:solidFill>
              </a:rPr>
              <a:t> para ayudar en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condiciones </a:t>
            </a:r>
            <a:r>
              <a:rPr lang="es-GT" sz="3100" u="sng" dirty="0">
                <a:solidFill>
                  <a:schemeClr val="bg2"/>
                </a:solidFill>
              </a:rPr>
              <a:t>inhumanas</a:t>
            </a:r>
            <a:r>
              <a:rPr lang="es-GT" sz="3100" dirty="0">
                <a:solidFill>
                  <a:schemeClr val="bg2"/>
                </a:solidFill>
              </a:rPr>
              <a:t>: bebés </a:t>
            </a:r>
            <a:r>
              <a:rPr lang="es-GT" sz="3000" dirty="0">
                <a:solidFill>
                  <a:schemeClr val="bg2"/>
                </a:solidFill>
              </a:rPr>
              <a:t> abandonados, huérfanos, anciano,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</a:rPr>
              <a:t>enfermos mentales o incurables,  graves malformaciones y aquellos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</a:rPr>
              <a:t>que viven en la calle.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5097840"/>
            <a:ext cx="6336704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i="1" dirty="0">
                <a:solidFill>
                  <a:schemeClr val="bg2"/>
                </a:solidFill>
              </a:rPr>
              <a:t>Cristo eleva la dignidad del hombre</a:t>
            </a:r>
            <a:endParaRPr lang="es-MX" sz="3300" b="1" dirty="0">
              <a:solidFill>
                <a:schemeClr val="bg2"/>
              </a:solidFill>
              <a:latin typeface="+mn-lt"/>
            </a:endParaRP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b="1" dirty="0">
                <a:solidFill>
                  <a:schemeClr val="bg2"/>
                </a:solidFill>
                <a:latin typeface="+mn-lt"/>
              </a:rPr>
              <a:t>n. 19: </a:t>
            </a:r>
            <a:r>
              <a:rPr lang="es-GT" sz="3100" dirty="0">
                <a:solidFill>
                  <a:schemeClr val="bg2"/>
                </a:solidFill>
              </a:rPr>
              <a:t>Con su </a:t>
            </a:r>
            <a:r>
              <a:rPr lang="es-GT" sz="3100" u="sng" dirty="0">
                <a:solidFill>
                  <a:schemeClr val="bg2"/>
                </a:solidFill>
              </a:rPr>
              <a:t>actuación</a:t>
            </a:r>
            <a:r>
              <a:rPr lang="es-GT" sz="3100" dirty="0">
                <a:solidFill>
                  <a:schemeClr val="bg2"/>
                </a:solidFill>
              </a:rPr>
              <a:t>, </a:t>
            </a:r>
            <a:r>
              <a:rPr lang="es-GT" sz="3100" b="1" dirty="0">
                <a:solidFill>
                  <a:schemeClr val="bg2"/>
                </a:solidFill>
              </a:rPr>
              <a:t>Jesús</a:t>
            </a:r>
            <a:r>
              <a:rPr lang="es-GT" sz="3100" dirty="0">
                <a:solidFill>
                  <a:schemeClr val="bg2"/>
                </a:solidFill>
              </a:rPr>
              <a:t> aportó </a:t>
            </a:r>
            <a:r>
              <a:rPr lang="es-GT" sz="3100" u="sng" dirty="0">
                <a:solidFill>
                  <a:schemeClr val="bg2"/>
                </a:solidFill>
              </a:rPr>
              <a:t>gran novedad</a:t>
            </a:r>
            <a:r>
              <a:rPr lang="es-GT" sz="3100" dirty="0">
                <a:solidFill>
                  <a:schemeClr val="bg2"/>
                </a:solidFill>
              </a:rPr>
              <a:t> al reconocimiento de la </a:t>
            </a:r>
          </a:p>
        </p:txBody>
      </p:sp>
    </p:spTree>
    <p:extLst>
      <p:ext uri="{BB962C8B-B14F-4D97-AF65-F5344CB8AC3E}">
        <p14:creationId xmlns:p14="http://schemas.microsoft.com/office/powerpoint/2010/main" val="30853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3" grpId="0" build="p" bldLvl="2"/>
      <p:bldP spid="4" grpId="0" build="p" bldLvl="2"/>
      <p:bldP spid="5" grpId="0" build="p" bldLvl="2"/>
      <p:bldP spid="2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Marcador de número de diapositiva">
            <a:extLst>
              <a:ext uri="{FF2B5EF4-FFF2-40B4-BE49-F238E27FC236}">
                <a16:creationId xmlns:a16="http://schemas.microsoft.com/office/drawing/2014/main" id="{DEEC0BDF-7B0D-0758-C702-9363BB84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9F1B2B7F-8D8A-4B5E-BD4B-89EA0BD79410}" type="slidenum">
              <a:rPr lang="es-E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19</a:t>
            </a:fld>
            <a:endParaRPr lang="es-ES" altLang="en-US" sz="1400">
              <a:solidFill>
                <a:srgbClr val="FFFFFF"/>
              </a:solidFill>
            </a:endParaRPr>
          </a:p>
        </p:txBody>
      </p:sp>
      <p:pic>
        <p:nvPicPr>
          <p:cNvPr id="206853" name="Picture 5" descr="San Basilio">
            <a:extLst>
              <a:ext uri="{FF2B5EF4-FFF2-40B4-BE49-F238E27FC236}">
                <a16:creationId xmlns:a16="http://schemas.microsoft.com/office/drawing/2014/main" id="{B2115D6A-61B9-205D-BC34-3BE4ACB4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834" y="547688"/>
            <a:ext cx="170815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393035E-4ACD-4E3A-23B7-0643E94C89CF}"/>
              </a:ext>
            </a:extLst>
          </p:cNvPr>
          <p:cNvSpPr txBox="1"/>
          <p:nvPr/>
        </p:nvSpPr>
        <p:spPr>
          <a:xfrm>
            <a:off x="531839" y="552624"/>
            <a:ext cx="9144000" cy="26314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300" dirty="0">
                <a:solidFill>
                  <a:srgbClr val="FFFF00"/>
                </a:solidFill>
                <a:latin typeface="Arial"/>
              </a:rPr>
              <a:t>Primer </a:t>
            </a:r>
            <a:r>
              <a:rPr lang="es-MX" sz="3300" b="1" dirty="0">
                <a:solidFill>
                  <a:srgbClr val="FFFF00"/>
                </a:solidFill>
                <a:latin typeface="Arial"/>
              </a:rPr>
              <a:t>“hospital </a:t>
            </a:r>
            <a:r>
              <a:rPr lang="es-MX" sz="3300" b="1" i="1" dirty="0">
                <a:solidFill>
                  <a:srgbClr val="FFFF00"/>
                </a:solidFill>
                <a:latin typeface="Arial"/>
              </a:rPr>
              <a:t>público</a:t>
            </a:r>
            <a:r>
              <a:rPr lang="es-MX" sz="3300" b="1" dirty="0">
                <a:solidFill>
                  <a:srgbClr val="FFFF00"/>
                </a:solidFill>
                <a:latin typeface="Arial"/>
              </a:rPr>
              <a:t>”</a:t>
            </a:r>
            <a:r>
              <a:rPr lang="es-MX" sz="3300" dirty="0">
                <a:solidFill>
                  <a:srgbClr val="FFFF00"/>
                </a:solidFill>
                <a:latin typeface="Arial"/>
              </a:rPr>
              <a:t>, en especial para pobres: hacia 372 en </a:t>
            </a:r>
            <a:r>
              <a:rPr lang="es-MX" sz="3300" dirty="0" err="1">
                <a:solidFill>
                  <a:srgbClr val="FFFF00"/>
                </a:solidFill>
                <a:latin typeface="Arial"/>
              </a:rPr>
              <a:t>Cesarea</a:t>
            </a:r>
            <a:r>
              <a:rPr lang="es-MX" sz="3300" dirty="0">
                <a:solidFill>
                  <a:srgbClr val="FFFF00"/>
                </a:solidFill>
                <a:latin typeface="Arial"/>
              </a:rPr>
              <a:t> de Capadocia,</a:t>
            </a:r>
          </a:p>
          <a:p>
            <a:pPr>
              <a:defRPr/>
            </a:pPr>
            <a:r>
              <a:rPr lang="es-MX" sz="3300" dirty="0">
                <a:solidFill>
                  <a:srgbClr val="FFFF00"/>
                </a:solidFill>
                <a:latin typeface="Arial"/>
              </a:rPr>
              <a:t>actual Turquía, por </a:t>
            </a:r>
            <a:r>
              <a:rPr lang="es-MX" sz="3300" u="sng" dirty="0">
                <a:solidFill>
                  <a:srgbClr val="FFFF00"/>
                </a:solidFill>
                <a:latin typeface="Arial"/>
              </a:rPr>
              <a:t>S. Basilio</a:t>
            </a:r>
            <a:r>
              <a:rPr lang="es-MX" sz="3300" dirty="0">
                <a:solidFill>
                  <a:srgbClr val="FFFF00"/>
                </a:solidFill>
                <a:latin typeface="Arial"/>
              </a:rPr>
              <a:t>.</a:t>
            </a:r>
          </a:p>
          <a:p>
            <a:pPr>
              <a:defRPr/>
            </a:pPr>
            <a:r>
              <a:rPr lang="es-MX" sz="3300" dirty="0">
                <a:solidFill>
                  <a:srgbClr val="FFFF00"/>
                </a:solidFill>
                <a:latin typeface="Arial"/>
              </a:rPr>
              <a:t>Después de Concilio Nicea (325) se intenta en cada ciudad catedralicia.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13A77A-CF18-1E9A-1720-7D62C9260E9D}"/>
              </a:ext>
            </a:extLst>
          </p:cNvPr>
          <p:cNvSpPr txBox="1"/>
          <p:nvPr/>
        </p:nvSpPr>
        <p:spPr>
          <a:xfrm>
            <a:off x="732448" y="4225369"/>
            <a:ext cx="106921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3300" dirty="0">
                <a:solidFill>
                  <a:srgbClr val="FFFF00"/>
                </a:solidFill>
                <a:latin typeface="Arial"/>
              </a:rPr>
              <a:t>No templos o balnearios medicinales para que actuara el dios griego  Asclepio (</a:t>
            </a:r>
            <a:r>
              <a:rPr lang="es-MX" sz="3300" i="1" dirty="0">
                <a:solidFill>
                  <a:srgbClr val="FFFF00"/>
                </a:solidFill>
                <a:latin typeface="Arial"/>
              </a:rPr>
              <a:t>Esculapio</a:t>
            </a:r>
            <a:r>
              <a:rPr lang="es-MX" sz="3300" dirty="0">
                <a:solidFill>
                  <a:srgbClr val="FFFF00"/>
                </a:solidFill>
                <a:latin typeface="Arial"/>
              </a:rPr>
              <a:t> en latín)</a:t>
            </a:r>
            <a:endParaRPr lang="es-GT" sz="3300" dirty="0">
              <a:solidFill>
                <a:srgbClr val="FFFFFF"/>
              </a:solidFill>
            </a:endParaRPr>
          </a:p>
        </p:txBody>
      </p:sp>
      <p:sp>
        <p:nvSpPr>
          <p:cNvPr id="15370" name="CuadroTexto 5">
            <a:extLst>
              <a:ext uri="{FF2B5EF4-FFF2-40B4-BE49-F238E27FC236}">
                <a16:creationId xmlns:a16="http://schemas.microsoft.com/office/drawing/2014/main" id="{E1901611-4510-3DEF-103A-A6140CBFF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707" y="5409649"/>
            <a:ext cx="34627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GT" altLang="es-GT" sz="1400" dirty="0">
                <a:solidFill>
                  <a:srgbClr val="FFFFFF"/>
                </a:solidFill>
                <a:hlinkClick r:id="rId3"/>
              </a:rPr>
              <a:t>https://es.wikipedia.org/wiki/Asclepio</a:t>
            </a:r>
            <a:r>
              <a:rPr lang="es-GT" altLang="es-GT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5371" name="CuadroTexto 8">
            <a:extLst>
              <a:ext uri="{FF2B5EF4-FFF2-40B4-BE49-F238E27FC236}">
                <a16:creationId xmlns:a16="http://schemas.microsoft.com/office/drawing/2014/main" id="{2D822ED1-DA76-61E0-C991-1FDD5EE7C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3305969"/>
            <a:ext cx="3744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GT" altLang="es-GT" sz="1400" dirty="0">
                <a:solidFill>
                  <a:srgbClr val="FFFFFF"/>
                </a:solidFill>
                <a:hlinkClick r:id="rId4"/>
              </a:rPr>
              <a:t>https://hmong.es/wiki/History_of_hospitals</a:t>
            </a:r>
            <a:r>
              <a:rPr lang="es-GT" altLang="es-GT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B10A36-60E3-B9DE-EE31-2BA5C6CA982F}"/>
              </a:ext>
            </a:extLst>
          </p:cNvPr>
          <p:cNvSpPr txBox="1"/>
          <p:nvPr/>
        </p:nvSpPr>
        <p:spPr>
          <a:xfrm>
            <a:off x="70625" y="5563537"/>
            <a:ext cx="1700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dirty="0"/>
              <a:t>CONTEXTO</a:t>
            </a:r>
          </a:p>
          <a:p>
            <a:r>
              <a:rPr lang="es-MX" sz="2200" dirty="0"/>
              <a:t> EXTRA</a:t>
            </a:r>
          </a:p>
          <a:p>
            <a:r>
              <a:rPr lang="es-MX" sz="2200" dirty="0"/>
              <a:t> (RGI)</a:t>
            </a:r>
            <a:endParaRPr lang="es-GT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  <p:bldP spid="153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>
            <a:extLst>
              <a:ext uri="{FF2B5EF4-FFF2-40B4-BE49-F238E27FC236}">
                <a16:creationId xmlns:a16="http://schemas.microsoft.com/office/drawing/2014/main" id="{0A0F4DF3-8180-A667-468A-7A43E714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404664"/>
            <a:ext cx="835292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GT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PRESENTACIÓN</a:t>
            </a:r>
            <a:r>
              <a:rPr kumimoji="0" lang="es-GT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</a:t>
            </a: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DBD7236B-97C8-134F-B785-F2F16F74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343383"/>
            <a:ext cx="11665296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GT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Desde </a:t>
            </a:r>
            <a:r>
              <a:rPr kumimoji="0" lang="es-GT" sz="33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2019</a:t>
            </a:r>
            <a:r>
              <a:rPr kumimoji="0" lang="es-GT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la Santa Sede buscaba redactar un Documento que subrayase </a:t>
            </a:r>
            <a:r>
              <a:rPr kumimoji="0" lang="es-MX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lo </a:t>
            </a:r>
            <a:r>
              <a:rPr kumimoji="0" lang="es-MX" sz="33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imprescindible del concepto de dignidad de la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sz="33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persona humana</a:t>
            </a:r>
            <a:r>
              <a:rPr kumimoji="0" lang="es-MX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, ilustrando las implicaciones beneficiosas a nivel social, político y económico.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s-MX" sz="22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Lo anterior, t</a:t>
            </a:r>
            <a:r>
              <a:rPr kumimoji="0" lang="es-MX" sz="33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eniendo</a:t>
            </a:r>
            <a:r>
              <a:rPr kumimoji="0" lang="es-MX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en cuenta los últimos </a:t>
            </a:r>
            <a:r>
              <a:rPr kumimoji="0" lang="es-MX" sz="33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desarrollos</a:t>
            </a:r>
            <a:r>
              <a:rPr kumimoji="0" lang="es-MX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del </a:t>
            </a:r>
            <a:r>
              <a:rPr kumimoji="0" lang="es-MX" sz="33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tema</a:t>
            </a:r>
            <a:r>
              <a:rPr kumimoji="0" lang="es-MX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en el ámbito académico y sus </a:t>
            </a:r>
            <a:r>
              <a:rPr kumimoji="0" lang="es-MX" sz="3300" b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comprensiones ambivalentes</a:t>
            </a:r>
            <a:r>
              <a:rPr kumimoji="0" lang="es-MX" sz="33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 en el contexto actual mundial.</a:t>
            </a:r>
            <a:endParaRPr kumimoji="0" lang="es-GT" sz="33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s-GT" altLang="es-GT" sz="2200" dirty="0">
              <a:solidFill>
                <a:srgbClr val="000000"/>
              </a:solidFill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GT" altLang="es-GT" sz="33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Después de </a:t>
            </a:r>
            <a:r>
              <a:rPr kumimoji="0" lang="es-GT" altLang="es-GT" sz="33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5 años </a:t>
            </a:r>
            <a:r>
              <a:rPr kumimoji="0" lang="es-GT" altLang="es-GT" sz="33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</a:rPr>
              <a:t>de redacción, revisión y maduración, el Papa Francisco aprobó el texto definitivo (28-Feb-2024).</a:t>
            </a:r>
            <a:endParaRPr kumimoji="0" lang="en-US" altLang="es-GT" sz="33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1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2532"/>
            <a:ext cx="676875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3300" b="1" i="1" dirty="0">
                <a:solidFill>
                  <a:schemeClr val="bg2"/>
                </a:solidFill>
              </a:rPr>
              <a:t>Vocación a la plenitud de la dignidad</a:t>
            </a:r>
            <a:endParaRPr lang="es-GT" sz="3300" b="1" dirty="0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72" y="764704"/>
            <a:ext cx="651672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MX" b="1" dirty="0">
                <a:solidFill>
                  <a:schemeClr val="bg2"/>
                </a:solidFill>
                <a:latin typeface="+mn-lt"/>
              </a:rPr>
              <a:t>n. 20: </a:t>
            </a:r>
            <a:r>
              <a:rPr lang="es-GT" dirty="0">
                <a:solidFill>
                  <a:schemeClr val="bg2"/>
                </a:solidFill>
              </a:rPr>
              <a:t>La </a:t>
            </a:r>
            <a:r>
              <a:rPr lang="es-GT" b="1" u="sng" dirty="0">
                <a:solidFill>
                  <a:schemeClr val="bg2"/>
                </a:solidFill>
              </a:rPr>
              <a:t>tercera</a:t>
            </a:r>
            <a:r>
              <a:rPr lang="es-GT" u="sng" dirty="0">
                <a:solidFill>
                  <a:schemeClr val="bg2"/>
                </a:solidFill>
              </a:rPr>
              <a:t> convicción </a:t>
            </a:r>
            <a:r>
              <a:rPr lang="es-GT" dirty="0">
                <a:solidFill>
                  <a:schemeClr val="bg2"/>
                </a:solidFill>
              </a:rPr>
              <a:t>se refiere al </a:t>
            </a:r>
            <a:r>
              <a:rPr lang="es-GT" u="sng" dirty="0">
                <a:solidFill>
                  <a:schemeClr val="bg2"/>
                </a:solidFill>
              </a:rPr>
              <a:t>destino último</a:t>
            </a:r>
            <a:r>
              <a:rPr lang="es-GT" dirty="0">
                <a:solidFill>
                  <a:schemeClr val="bg2"/>
                </a:solidFill>
              </a:rPr>
              <a:t> del ser humano: </a:t>
            </a:r>
          </a:p>
          <a:p>
            <a:pPr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tras la creación y la encarnación, la </a:t>
            </a:r>
            <a:r>
              <a:rPr lang="es-GT" b="1" dirty="0">
                <a:solidFill>
                  <a:schemeClr val="bg2"/>
                </a:solidFill>
              </a:rPr>
              <a:t>resurrección</a:t>
            </a:r>
            <a:r>
              <a:rPr lang="es-GT" dirty="0">
                <a:solidFill>
                  <a:schemeClr val="bg2"/>
                </a:solidFill>
              </a:rPr>
              <a:t> de Cristo nos revela un último aspecto de la dignidad humana:</a:t>
            </a:r>
          </a:p>
          <a:p>
            <a:pPr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la </a:t>
            </a:r>
            <a:r>
              <a:rPr lang="es-GT" u="sng" dirty="0">
                <a:solidFill>
                  <a:schemeClr val="bg2"/>
                </a:solidFill>
              </a:rPr>
              <a:t>vocación</a:t>
            </a:r>
            <a:r>
              <a:rPr lang="es-GT" dirty="0">
                <a:solidFill>
                  <a:schemeClr val="bg2"/>
                </a:solidFill>
              </a:rPr>
              <a:t> del hombre a la </a:t>
            </a:r>
            <a:r>
              <a:rPr lang="es-GT" u="sng" dirty="0">
                <a:solidFill>
                  <a:schemeClr val="bg2"/>
                </a:solidFill>
              </a:rPr>
              <a:t>unión</a:t>
            </a:r>
            <a:r>
              <a:rPr lang="es-GT" dirty="0">
                <a:solidFill>
                  <a:schemeClr val="bg2"/>
                </a:solidFill>
              </a:rPr>
              <a:t> con Dios», destinada a </a:t>
            </a:r>
            <a:r>
              <a:rPr lang="es-GT" u="sng" dirty="0">
                <a:solidFill>
                  <a:schemeClr val="bg2"/>
                </a:solidFill>
              </a:rPr>
              <a:t>durar por siempre</a:t>
            </a:r>
            <a:r>
              <a:rPr lang="es-GT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72" y="764704"/>
            <a:ext cx="538927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b="1" dirty="0">
                <a:solidFill>
                  <a:schemeClr val="bg2"/>
                </a:solidFill>
              </a:rPr>
              <a:t>n. 22: </a:t>
            </a:r>
            <a:r>
              <a:rPr lang="es-GT" dirty="0">
                <a:solidFill>
                  <a:schemeClr val="bg2"/>
                </a:solidFill>
              </a:rPr>
              <a:t>Aunque tiene </a:t>
            </a:r>
            <a:r>
              <a:rPr lang="es-GT" u="sng" dirty="0">
                <a:solidFill>
                  <a:schemeClr val="bg2"/>
                </a:solidFill>
              </a:rPr>
              <a:t>dignidad inalienable</a:t>
            </a:r>
            <a:r>
              <a:rPr lang="es-GT" dirty="0">
                <a:solidFill>
                  <a:schemeClr val="bg2"/>
                </a:solidFill>
              </a:rPr>
              <a:t> e </a:t>
            </a:r>
            <a:r>
              <a:rPr lang="es-GT" u="sng" dirty="0">
                <a:solidFill>
                  <a:schemeClr val="bg2"/>
                </a:solidFill>
              </a:rPr>
              <a:t>intrínseca</a:t>
            </a:r>
            <a:r>
              <a:rPr lang="es-GT" dirty="0">
                <a:solidFill>
                  <a:schemeClr val="bg2"/>
                </a:solidFill>
              </a:rPr>
              <a:t>, es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LIBRE para hacer el BIEN o NO, para crecer y madurar: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debe </a:t>
            </a:r>
            <a:r>
              <a:rPr lang="es-GT" b="1" u="sng" dirty="0">
                <a:solidFill>
                  <a:schemeClr val="bg2"/>
                </a:solidFill>
              </a:rPr>
              <a:t>esforzarse</a:t>
            </a:r>
            <a:r>
              <a:rPr lang="es-GT" u="sng" dirty="0">
                <a:solidFill>
                  <a:schemeClr val="bg2"/>
                </a:solidFill>
              </a:rPr>
              <a:t> por vivir a la altura de su </a:t>
            </a:r>
            <a:r>
              <a:rPr lang="es-GT" b="1" u="sng" dirty="0">
                <a:solidFill>
                  <a:schemeClr val="bg2"/>
                </a:solidFill>
              </a:rPr>
              <a:t>dignidad</a:t>
            </a:r>
            <a:r>
              <a:rPr lang="es-GT" dirty="0">
                <a:solidFill>
                  <a:schemeClr val="bg2"/>
                </a:solidFill>
              </a:rPr>
              <a:t>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Se comprende que </a:t>
            </a:r>
            <a:r>
              <a:rPr lang="es-GT" u="sng" dirty="0">
                <a:solidFill>
                  <a:schemeClr val="bg2"/>
                </a:solidFill>
              </a:rPr>
              <a:t>el </a:t>
            </a:r>
            <a:r>
              <a:rPr lang="es-GT" b="1" u="sng" dirty="0">
                <a:solidFill>
                  <a:schemeClr val="bg2"/>
                </a:solidFill>
              </a:rPr>
              <a:t>pecado</a:t>
            </a:r>
            <a:r>
              <a:rPr lang="es-GT" u="sng" dirty="0">
                <a:solidFill>
                  <a:schemeClr val="bg2"/>
                </a:solidFill>
              </a:rPr>
              <a:t> puede herir</a:t>
            </a:r>
            <a:r>
              <a:rPr lang="es-GT" dirty="0">
                <a:solidFill>
                  <a:schemeClr val="bg2"/>
                </a:solidFill>
              </a:rPr>
              <a:t> y </a:t>
            </a:r>
            <a:r>
              <a:rPr lang="es-GT" u="sng" dirty="0">
                <a:solidFill>
                  <a:schemeClr val="bg2"/>
                </a:solidFill>
              </a:rPr>
              <a:t>ensombrecer la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b="1" u="sng" dirty="0">
                <a:solidFill>
                  <a:schemeClr val="bg2"/>
                </a:solidFill>
              </a:rPr>
              <a:t>dignidad</a:t>
            </a:r>
            <a:r>
              <a:rPr lang="es-GT" u="sng" dirty="0">
                <a:solidFill>
                  <a:schemeClr val="bg2"/>
                </a:solidFill>
              </a:rPr>
              <a:t> humana</a:t>
            </a:r>
            <a:r>
              <a:rPr lang="es-GT" dirty="0">
                <a:solidFill>
                  <a:schemeClr val="bg2"/>
                </a:solidFill>
              </a:rPr>
              <a:t>, como </a:t>
            </a:r>
            <a:r>
              <a:rPr lang="es-GT" u="sng" dirty="0">
                <a:solidFill>
                  <a:schemeClr val="bg2"/>
                </a:solidFill>
              </a:rPr>
              <a:t>acto contrario a ella</a:t>
            </a:r>
            <a:r>
              <a:rPr lang="es-GT" dirty="0">
                <a:solidFill>
                  <a:schemeClr val="bg2"/>
                </a:solidFill>
              </a:rPr>
              <a:t>, pero que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b="1" i="1" dirty="0">
                <a:solidFill>
                  <a:schemeClr val="bg2"/>
                </a:solidFill>
              </a:rPr>
              <a:t>nunca</a:t>
            </a:r>
            <a:r>
              <a:rPr lang="es-GT" dirty="0">
                <a:solidFill>
                  <a:schemeClr val="bg2"/>
                </a:solidFill>
              </a:rPr>
              <a:t> puede </a:t>
            </a:r>
            <a:r>
              <a:rPr lang="es-GT" u="sng" dirty="0">
                <a:solidFill>
                  <a:schemeClr val="bg2"/>
                </a:solidFill>
              </a:rPr>
              <a:t>borrar</a:t>
            </a:r>
            <a:r>
              <a:rPr lang="es-GT" dirty="0">
                <a:solidFill>
                  <a:schemeClr val="bg2"/>
                </a:solidFill>
              </a:rPr>
              <a:t> el ser creado a </a:t>
            </a:r>
            <a:r>
              <a:rPr lang="es-GT" u="sng" dirty="0">
                <a:solidFill>
                  <a:schemeClr val="bg2"/>
                </a:solidFill>
              </a:rPr>
              <a:t>imagen</a:t>
            </a:r>
            <a:r>
              <a:rPr lang="es-GT" dirty="0">
                <a:solidFill>
                  <a:schemeClr val="bg2"/>
                </a:solidFill>
              </a:rPr>
              <a:t> de Dios.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96" y="4293096"/>
            <a:ext cx="6336704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b="1" dirty="0">
                <a:solidFill>
                  <a:schemeClr val="bg2"/>
                </a:solidFill>
                <a:latin typeface="+mn-lt"/>
              </a:rPr>
              <a:t>n. 21: </a:t>
            </a:r>
            <a:r>
              <a:rPr lang="es-GT" sz="3100" dirty="0">
                <a:solidFill>
                  <a:schemeClr val="bg2"/>
                </a:solidFill>
              </a:rPr>
              <a:t>La Iglesia cree que </a:t>
            </a:r>
            <a:r>
              <a:rPr lang="es-GT" sz="3100" u="sng" dirty="0">
                <a:solidFill>
                  <a:schemeClr val="bg2"/>
                </a:solidFill>
              </a:rPr>
              <a:t>todos</a:t>
            </a:r>
            <a:r>
              <a:rPr lang="es-GT" sz="3100" dirty="0">
                <a:solidFill>
                  <a:schemeClr val="bg2"/>
                </a:solidFill>
              </a:rPr>
              <a:t> los humanos, </a:t>
            </a:r>
            <a:r>
              <a:rPr lang="es-GT" sz="3100" u="sng" dirty="0">
                <a:solidFill>
                  <a:schemeClr val="bg2"/>
                </a:solidFill>
              </a:rPr>
              <a:t>creados</a:t>
            </a:r>
            <a:r>
              <a:rPr lang="es-GT" sz="3100" dirty="0">
                <a:solidFill>
                  <a:schemeClr val="bg2"/>
                </a:solidFill>
              </a:rPr>
              <a:t> y </a:t>
            </a:r>
            <a:r>
              <a:rPr lang="es-GT" sz="3100" u="sng" dirty="0">
                <a:solidFill>
                  <a:schemeClr val="bg2"/>
                </a:solidFill>
              </a:rPr>
              <a:t>recreados</a:t>
            </a:r>
            <a:r>
              <a:rPr lang="es-GT" sz="3100" dirty="0">
                <a:solidFill>
                  <a:schemeClr val="bg2"/>
                </a:solidFill>
              </a:rPr>
              <a:t> (Cristo),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están </a:t>
            </a:r>
            <a:r>
              <a:rPr lang="es-GT" sz="3100" u="sng" dirty="0">
                <a:solidFill>
                  <a:schemeClr val="bg2"/>
                </a:solidFill>
              </a:rPr>
              <a:t>llamados</a:t>
            </a:r>
            <a:r>
              <a:rPr lang="es-GT" sz="3100" dirty="0">
                <a:solidFill>
                  <a:schemeClr val="bg2"/>
                </a:solidFill>
              </a:rPr>
              <a:t> a </a:t>
            </a:r>
            <a:r>
              <a:rPr lang="es-GT" sz="3100" u="sng" dirty="0">
                <a:solidFill>
                  <a:schemeClr val="bg2"/>
                </a:solidFill>
              </a:rPr>
              <a:t>crecer</a:t>
            </a:r>
            <a:r>
              <a:rPr lang="es-GT" sz="3100" dirty="0">
                <a:solidFill>
                  <a:schemeClr val="bg2"/>
                </a:solidFill>
              </a:rPr>
              <a:t> para reflejar la gloria del Padre, con la ayuda del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Espíritu Santo.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D8E9CFED-94FA-A388-A713-58B13B313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076" y="115754"/>
            <a:ext cx="386645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3300" b="1" i="1" dirty="0">
                <a:solidFill>
                  <a:schemeClr val="bg2"/>
                </a:solidFill>
              </a:rPr>
              <a:t>La propia libertad </a:t>
            </a:r>
            <a:endParaRPr lang="es-GT" sz="33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9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2" grpId="0" build="p" bldLvl="2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2532"/>
            <a:ext cx="1201095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b="1" dirty="0">
                <a:solidFill>
                  <a:schemeClr val="bg2"/>
                </a:solidFill>
              </a:rPr>
              <a:t>La </a:t>
            </a:r>
            <a:r>
              <a:rPr lang="es-GT" sz="3300" b="1" u="sng" dirty="0">
                <a:solidFill>
                  <a:schemeClr val="bg2"/>
                </a:solidFill>
              </a:rPr>
              <a:t>fe</a:t>
            </a:r>
            <a:r>
              <a:rPr lang="es-GT" sz="3300" b="1" dirty="0">
                <a:solidFill>
                  <a:schemeClr val="bg2"/>
                </a:solidFill>
              </a:rPr>
              <a:t>, </a:t>
            </a:r>
            <a:r>
              <a:rPr lang="es-GT" sz="3300" dirty="0">
                <a:solidFill>
                  <a:schemeClr val="bg2"/>
                </a:solidFill>
              </a:rPr>
              <a:t>por tanto, contribuye a </a:t>
            </a:r>
            <a:r>
              <a:rPr lang="es-GT" sz="3300" b="1" u="sng" dirty="0">
                <a:solidFill>
                  <a:schemeClr val="bg2"/>
                </a:solidFill>
              </a:rPr>
              <a:t>ayudar</a:t>
            </a:r>
            <a:r>
              <a:rPr lang="es-GT" sz="3300" dirty="0">
                <a:solidFill>
                  <a:schemeClr val="bg2"/>
                </a:solidFill>
              </a:rPr>
              <a:t> a la </a:t>
            </a:r>
            <a:r>
              <a:rPr lang="es-GT" sz="3300" b="1" u="sng" dirty="0">
                <a:solidFill>
                  <a:schemeClr val="bg2"/>
                </a:solidFill>
              </a:rPr>
              <a:t>razón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en su percepción de 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la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b="1" dirty="0">
                <a:solidFill>
                  <a:schemeClr val="bg2"/>
                </a:solidFill>
              </a:rPr>
              <a:t> humana, </a:t>
            </a:r>
            <a:r>
              <a:rPr lang="es-GT" sz="3300" dirty="0">
                <a:solidFill>
                  <a:schemeClr val="bg2"/>
                </a:solidFill>
              </a:rPr>
              <a:t>y a acoger, consolidar y clarificar sus rasgos esenciales.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8" y="1708359"/>
            <a:ext cx="651672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MX" sz="3300" dirty="0">
                <a:solidFill>
                  <a:schemeClr val="bg2"/>
                </a:solidFill>
                <a:latin typeface="+mn-lt"/>
              </a:rPr>
              <a:t>Como señaló </a:t>
            </a:r>
            <a:r>
              <a:rPr lang="es-GT" sz="3300" b="1" dirty="0">
                <a:solidFill>
                  <a:schemeClr val="bg2"/>
                </a:solidFill>
              </a:rPr>
              <a:t>Benedicto XVI:</a:t>
            </a:r>
            <a:endParaRPr lang="es-GT" sz="3300" dirty="0">
              <a:solidFill>
                <a:schemeClr val="bg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6" y="4869160"/>
            <a:ext cx="116509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  <a:latin typeface="+mj-lt"/>
              </a:rPr>
              <a:t>…dicho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abuso de la razón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fue lo que provocó la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trata de esclavos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en primer lugar y otros muchos males sociales, en particular la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difusión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 de las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ideologías totalitarias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del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siglo XX.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8" y="2564904"/>
            <a:ext cx="116509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b="1" dirty="0">
                <a:solidFill>
                  <a:schemeClr val="bg2"/>
                </a:solidFill>
                <a:latin typeface="+mj-lt"/>
              </a:rPr>
              <a:t>«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sin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la ayuda correctora de la religión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,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la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razón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puede ser presa de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distorsiones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,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como cuando es manipulada por las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ideologías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o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  <a:latin typeface="+mj-lt"/>
              </a:rPr>
              <a:t>se aplica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de forma parcial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en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detrimento</a:t>
            </a:r>
            <a:r>
              <a:rPr lang="es-GT" sz="30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de la consideración </a:t>
            </a:r>
            <a:r>
              <a:rPr lang="es-GT" sz="3000" u="sng" dirty="0">
                <a:solidFill>
                  <a:schemeClr val="bg2"/>
                </a:solidFill>
                <a:latin typeface="+mj-lt"/>
              </a:rPr>
              <a:t>plena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 de la </a:t>
            </a:r>
            <a:r>
              <a:rPr lang="es-GT" sz="3000" b="1" u="sng" dirty="0">
                <a:solidFill>
                  <a:schemeClr val="bg2"/>
                </a:solidFill>
                <a:latin typeface="+mj-lt"/>
              </a:rPr>
              <a:t>dignidad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 de la persona humana.</a:t>
            </a:r>
          </a:p>
        </p:txBody>
      </p:sp>
    </p:spTree>
    <p:extLst>
      <p:ext uri="{BB962C8B-B14F-4D97-AF65-F5344CB8AC3E}">
        <p14:creationId xmlns:p14="http://schemas.microsoft.com/office/powerpoint/2010/main" val="3437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2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CA5760B-3E3F-4AB9-A44B-91FE3F62F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75104"/>
            <a:ext cx="11712624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b="1" u="sng" dirty="0">
                <a:solidFill>
                  <a:schemeClr val="bg1"/>
                </a:solidFill>
                <a:effectLst/>
                <a:latin typeface="+mn-lt"/>
              </a:rPr>
              <a:t>III Parte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es-MX" b="1" u="sng" dirty="0">
                <a:solidFill>
                  <a:schemeClr val="bg1"/>
                </a:solidFill>
                <a:effectLst/>
                <a:latin typeface="+mn-lt"/>
              </a:rPr>
              <a:t>La dignidad, fundamento de los derechos y de los deberes humanos</a:t>
            </a:r>
            <a:r>
              <a:rPr lang="es-MX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es-ES" sz="3300" dirty="0" err="1">
                <a:solidFill>
                  <a:schemeClr val="bg1"/>
                </a:solidFill>
                <a:effectLst/>
                <a:latin typeface="+mn-lt"/>
              </a:rPr>
              <a:t>nn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. 23-32)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412776"/>
            <a:ext cx="651672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b="1" dirty="0">
                <a:solidFill>
                  <a:schemeClr val="bg2"/>
                </a:solidFill>
              </a:rPr>
              <a:t>n. 23: Papa Francisco</a:t>
            </a:r>
            <a:r>
              <a:rPr lang="es-GT" dirty="0">
                <a:solidFill>
                  <a:schemeClr val="bg2"/>
                </a:solidFill>
              </a:rPr>
              <a:t>: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«en la cultura </a:t>
            </a:r>
            <a:r>
              <a:rPr lang="es-GT" sz="3000" u="sng" dirty="0">
                <a:solidFill>
                  <a:schemeClr val="bg2"/>
                </a:solidFill>
                <a:latin typeface="+mj-lt"/>
              </a:rPr>
              <a:t>moderna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, la referencia más cercana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  <a:latin typeface="+mj-lt"/>
              </a:rPr>
              <a:t>al principio de la dignidad inalienable de la persona es la </a:t>
            </a:r>
            <a:r>
              <a:rPr lang="es-GT" sz="3000" i="1" dirty="0">
                <a:solidFill>
                  <a:schemeClr val="bg2"/>
                </a:solidFill>
                <a:latin typeface="+mj-lt"/>
              </a:rPr>
              <a:t>Declaración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i="1" dirty="0">
                <a:solidFill>
                  <a:schemeClr val="bg2"/>
                </a:solidFill>
                <a:latin typeface="+mj-lt"/>
              </a:rPr>
              <a:t>Universal de los Derechos del Hombre </a:t>
            </a:r>
            <a:r>
              <a:rPr lang="es-GT" sz="3000" dirty="0">
                <a:solidFill>
                  <a:schemeClr val="bg2"/>
                </a:solidFill>
                <a:latin typeface="+mj-lt"/>
              </a:rPr>
              <a:t>(ONU, 1948).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128" y="1484784"/>
            <a:ext cx="4896544" cy="43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3400" dirty="0">
                <a:solidFill>
                  <a:schemeClr val="bg2"/>
                </a:solidFill>
              </a:rPr>
              <a:t>Para </a:t>
            </a:r>
            <a:r>
              <a:rPr lang="es-GT" sz="3400" u="sng" dirty="0">
                <a:solidFill>
                  <a:schemeClr val="bg2"/>
                </a:solidFill>
              </a:rPr>
              <a:t>resistir</a:t>
            </a:r>
            <a:r>
              <a:rPr lang="es-GT" sz="3400" dirty="0">
                <a:solidFill>
                  <a:schemeClr val="bg2"/>
                </a:solidFill>
              </a:rPr>
              <a:t> a los intentos de </a:t>
            </a:r>
            <a:r>
              <a:rPr lang="es-GT" sz="3400" u="sng" dirty="0">
                <a:solidFill>
                  <a:schemeClr val="bg2"/>
                </a:solidFill>
              </a:rPr>
              <a:t>alterar</a:t>
            </a:r>
            <a:r>
              <a:rPr lang="es-GT" sz="3400" dirty="0">
                <a:solidFill>
                  <a:schemeClr val="bg2"/>
                </a:solidFill>
              </a:rPr>
              <a:t> o </a:t>
            </a:r>
            <a:r>
              <a:rPr lang="es-GT" sz="3400" u="sng" dirty="0">
                <a:solidFill>
                  <a:schemeClr val="bg2"/>
                </a:solidFill>
              </a:rPr>
              <a:t>eliminar</a:t>
            </a:r>
            <a:r>
              <a:rPr lang="es-GT" sz="3400" dirty="0">
                <a:solidFill>
                  <a:schemeClr val="bg2"/>
                </a:solidFill>
              </a:rPr>
              <a:t> el </a:t>
            </a:r>
            <a:r>
              <a:rPr lang="es-GT" sz="3400" u="sng" dirty="0">
                <a:solidFill>
                  <a:schemeClr val="bg2"/>
                </a:solidFill>
              </a:rPr>
              <a:t>significado</a:t>
            </a:r>
            <a:r>
              <a:rPr lang="es-GT" sz="3400" dirty="0">
                <a:solidFill>
                  <a:schemeClr val="bg2"/>
                </a:solidFill>
              </a:rPr>
              <a:t> </a:t>
            </a:r>
            <a:r>
              <a:rPr lang="es-GT" sz="3400" u="sng" dirty="0">
                <a:solidFill>
                  <a:schemeClr val="bg2"/>
                </a:solidFill>
              </a:rPr>
              <a:t>profundo</a:t>
            </a:r>
            <a:r>
              <a:rPr lang="es-GT" sz="3400" dirty="0">
                <a:solidFill>
                  <a:schemeClr val="bg2"/>
                </a:solidFill>
              </a:rPr>
              <a:t> de esa </a:t>
            </a:r>
            <a:r>
              <a:rPr lang="es-GT" sz="3400" i="1" dirty="0">
                <a:solidFill>
                  <a:schemeClr val="bg2"/>
                </a:solidFill>
              </a:rPr>
              <a:t>Declaración,</a:t>
            </a:r>
            <a:r>
              <a:rPr lang="es-GT" sz="3400" dirty="0">
                <a:solidFill>
                  <a:schemeClr val="bg2"/>
                </a:solidFill>
              </a:rPr>
              <a:t> </a:t>
            </a:r>
          </a:p>
          <a:p>
            <a:pPr>
              <a:buNone/>
            </a:pPr>
            <a:r>
              <a:rPr lang="es-GT" sz="3400" dirty="0">
                <a:solidFill>
                  <a:schemeClr val="bg2"/>
                </a:solidFill>
              </a:rPr>
              <a:t>vale la pena recordar algunos </a:t>
            </a:r>
            <a:r>
              <a:rPr lang="es-GT" sz="3400" u="sng" dirty="0">
                <a:solidFill>
                  <a:schemeClr val="bg2"/>
                </a:solidFill>
              </a:rPr>
              <a:t>principios</a:t>
            </a:r>
            <a:r>
              <a:rPr lang="es-GT" sz="3400" dirty="0">
                <a:solidFill>
                  <a:schemeClr val="bg2"/>
                </a:solidFill>
              </a:rPr>
              <a:t> </a:t>
            </a:r>
            <a:r>
              <a:rPr lang="es-GT" sz="3400" u="sng" dirty="0">
                <a:solidFill>
                  <a:schemeClr val="bg2"/>
                </a:solidFill>
              </a:rPr>
              <a:t>esenciales</a:t>
            </a:r>
            <a:r>
              <a:rPr lang="es-GT" sz="3400" dirty="0">
                <a:solidFill>
                  <a:schemeClr val="bg2"/>
                </a:solidFill>
              </a:rPr>
              <a:t> que deben siempre </a:t>
            </a:r>
            <a:r>
              <a:rPr lang="es-GT" sz="3400" u="sng" dirty="0">
                <a:solidFill>
                  <a:schemeClr val="bg2"/>
                </a:solidFill>
              </a:rPr>
              <a:t>respetarse</a:t>
            </a:r>
            <a:r>
              <a:rPr lang="es-GT" sz="3400" dirty="0">
                <a:solidFill>
                  <a:schemeClr val="bg2"/>
                </a:solidFill>
              </a:rPr>
              <a:t>. 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212084"/>
            <a:ext cx="6336704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S. Juan Pablo II: 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“piedra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miliar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puesta en el largo y difícil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camino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del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900" dirty="0">
                <a:solidFill>
                  <a:schemeClr val="bg2"/>
                </a:solidFill>
                <a:latin typeface="+mj-lt"/>
              </a:rPr>
              <a:t> género humano”, y “una de las más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900" u="sng" dirty="0">
                <a:solidFill>
                  <a:schemeClr val="bg2"/>
                </a:solidFill>
                <a:latin typeface="+mj-lt"/>
              </a:rPr>
              <a:t>altas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expresiones de la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conciencia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humana”».</a:t>
            </a:r>
          </a:p>
        </p:txBody>
      </p:sp>
    </p:spTree>
    <p:extLst>
      <p:ext uri="{BB962C8B-B14F-4D97-AF65-F5344CB8AC3E}">
        <p14:creationId xmlns:p14="http://schemas.microsoft.com/office/powerpoint/2010/main" val="17212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4" grpId="0" build="p" bldLvl="2"/>
      <p:bldP spid="5" grpId="0" build="p" bldLvl="2"/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2532"/>
            <a:ext cx="1144927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buClr>
                <a:srgbClr val="3366FF"/>
              </a:buClr>
              <a:buNone/>
            </a:pPr>
            <a:r>
              <a:rPr lang="es-GT" b="1" i="1" dirty="0">
                <a:solidFill>
                  <a:schemeClr val="bg2"/>
                </a:solidFill>
              </a:rPr>
              <a:t>Respeto </a:t>
            </a:r>
            <a:r>
              <a:rPr lang="es-GT" sz="3300" b="1" i="1" dirty="0">
                <a:solidFill>
                  <a:schemeClr val="bg2"/>
                </a:solidFill>
              </a:rPr>
              <a:t>incondicionado</a:t>
            </a:r>
            <a:r>
              <a:rPr lang="es-GT" b="1" i="1" dirty="0">
                <a:solidFill>
                  <a:schemeClr val="bg2"/>
                </a:solidFill>
              </a:rPr>
              <a:t> de la dignidad humana</a:t>
            </a:r>
            <a:endParaRPr kumimoji="0" lang="es-GT" sz="33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72" y="764704"/>
            <a:ext cx="6348928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kumimoji="0" lang="es-MX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</a:rPr>
              <a:t>n. 2</a:t>
            </a:r>
            <a:r>
              <a:rPr lang="es-MX" sz="3300" b="1" noProof="0" dirty="0">
                <a:solidFill>
                  <a:schemeClr val="bg2"/>
                </a:solidFill>
                <a:latin typeface="Times New Roman"/>
              </a:rPr>
              <a:t>4</a:t>
            </a:r>
            <a:r>
              <a:rPr kumimoji="0" lang="es-MX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</a:rPr>
              <a:t>: </a:t>
            </a:r>
            <a:r>
              <a:rPr lang="es-GT" sz="3300" dirty="0">
                <a:solidFill>
                  <a:schemeClr val="bg2"/>
                </a:solidFill>
              </a:rPr>
              <a:t>Unos sostienen ahora que es </a:t>
            </a:r>
            <a:r>
              <a:rPr lang="es-GT" sz="3300" u="sng" dirty="0">
                <a:solidFill>
                  <a:schemeClr val="bg2"/>
                </a:solidFill>
              </a:rPr>
              <a:t>persona</a:t>
            </a:r>
            <a:r>
              <a:rPr lang="es-GT" sz="3300" dirty="0">
                <a:solidFill>
                  <a:schemeClr val="bg2"/>
                </a:solidFill>
              </a:rPr>
              <a:t> sólo “un ser </a:t>
            </a:r>
            <a:r>
              <a:rPr lang="es-GT" sz="3300" u="sng" dirty="0">
                <a:solidFill>
                  <a:schemeClr val="bg2"/>
                </a:solidFill>
              </a:rPr>
              <a:t>capaz de razonar</a:t>
            </a:r>
            <a:r>
              <a:rPr lang="es-GT" sz="3300" dirty="0">
                <a:solidFill>
                  <a:schemeClr val="bg2"/>
                </a:solidFill>
              </a:rPr>
              <a:t>”, y que la </a:t>
            </a:r>
            <a:r>
              <a:rPr lang="es-GT" sz="3300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y los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u="sng" dirty="0">
                <a:solidFill>
                  <a:schemeClr val="bg2"/>
                </a:solidFill>
              </a:rPr>
              <a:t>derechos</a:t>
            </a:r>
            <a:r>
              <a:rPr lang="es-GT" sz="3300" dirty="0">
                <a:solidFill>
                  <a:schemeClr val="bg2"/>
                </a:solidFill>
              </a:rPr>
              <a:t> se deducen de la capacidad de </a:t>
            </a:r>
            <a:r>
              <a:rPr lang="es-GT" sz="3300" u="sng" dirty="0">
                <a:solidFill>
                  <a:schemeClr val="bg2"/>
                </a:solidFill>
              </a:rPr>
              <a:t>conocimiento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  <a:r>
              <a:rPr lang="es-GT" sz="3300" u="sng" dirty="0">
                <a:solidFill>
                  <a:schemeClr val="bg2"/>
                </a:solidFill>
              </a:rPr>
              <a:t>libertad</a:t>
            </a:r>
            <a:r>
              <a:rPr lang="es-GT" sz="3300" dirty="0">
                <a:solidFill>
                  <a:schemeClr val="bg2"/>
                </a:solidFill>
              </a:rPr>
              <a:t>, de las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que no todos los seres humanos están dotados. 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072" y="692696"/>
            <a:ext cx="5389276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kumimoji="0" lang="es-GT" sz="3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Pero la </a:t>
            </a:r>
            <a:r>
              <a:rPr kumimoji="0" lang="es-GT" sz="3300" b="0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Iglesia</a:t>
            </a:r>
            <a:r>
              <a:rPr kumimoji="0" lang="es-GT" sz="3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insiste que</a:t>
            </a:r>
            <a:r>
              <a:rPr kumimoji="0" lang="es-GT" sz="33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la </a:t>
            </a:r>
            <a:r>
              <a:rPr kumimoji="0" lang="es-GT" sz="3300" b="0" i="0" u="sng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dignidad</a:t>
            </a:r>
            <a:r>
              <a:rPr kumimoji="0" lang="es-GT" sz="3300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es </a:t>
            </a:r>
            <a:r>
              <a:rPr lang="es-GT" sz="3300" u="sng" dirty="0">
                <a:solidFill>
                  <a:schemeClr val="bg2"/>
                </a:solidFill>
              </a:rPr>
              <a:t>intrínseca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permanece </a:t>
            </a:r>
            <a:r>
              <a:rPr lang="es-GT" sz="3300" i="1" dirty="0">
                <a:solidFill>
                  <a:schemeClr val="bg2"/>
                </a:solidFill>
              </a:rPr>
              <a:t>“más allá de toda circunstancia”</a:t>
            </a:r>
            <a:r>
              <a:rPr lang="es-GT" sz="3300" dirty="0">
                <a:solidFill>
                  <a:schemeClr val="bg2"/>
                </a:solidFill>
              </a:rPr>
              <a:t>, que </a:t>
            </a:r>
            <a:r>
              <a:rPr lang="es-GT" sz="3300" u="sng" dirty="0">
                <a:solidFill>
                  <a:schemeClr val="bg2"/>
                </a:solidFill>
              </a:rPr>
              <a:t>nunca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u="sng" dirty="0">
                <a:solidFill>
                  <a:schemeClr val="bg2"/>
                </a:solidFill>
              </a:rPr>
              <a:t>puede perderse</a:t>
            </a:r>
            <a:r>
              <a:rPr lang="es-GT" sz="3300" dirty="0">
                <a:solidFill>
                  <a:schemeClr val="bg2"/>
                </a:solidFill>
              </a:rPr>
              <a:t>, desde la concepción hasta la muerte natural.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Sin referencia </a:t>
            </a:r>
            <a:r>
              <a:rPr lang="es-GT" sz="3300" u="sng" dirty="0">
                <a:solidFill>
                  <a:schemeClr val="bg2"/>
                </a:solidFill>
              </a:rPr>
              <a:t>ontológica</a:t>
            </a:r>
            <a:r>
              <a:rPr lang="es-GT" sz="3300" dirty="0">
                <a:solidFill>
                  <a:schemeClr val="bg2"/>
                </a:solidFill>
              </a:rPr>
              <a:t>, el reconocimiento de la </a:t>
            </a:r>
            <a:r>
              <a:rPr lang="es-GT" sz="3300" u="sng" dirty="0">
                <a:solidFill>
                  <a:schemeClr val="bg2"/>
                </a:solidFill>
              </a:rPr>
              <a:t>dignidad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u="sng" dirty="0">
                <a:solidFill>
                  <a:schemeClr val="bg2"/>
                </a:solidFill>
              </a:rPr>
              <a:t>humana</a:t>
            </a:r>
            <a:r>
              <a:rPr lang="es-GT" sz="3300" dirty="0">
                <a:solidFill>
                  <a:schemeClr val="bg2"/>
                </a:solidFill>
              </a:rPr>
              <a:t> oscilaría a merced de </a:t>
            </a:r>
            <a:r>
              <a:rPr lang="es-GT" sz="3300" u="sng" dirty="0">
                <a:solidFill>
                  <a:schemeClr val="bg2"/>
                </a:solidFill>
              </a:rPr>
              <a:t>valoraciones</a:t>
            </a:r>
            <a:r>
              <a:rPr lang="es-GT" sz="3300" dirty="0">
                <a:solidFill>
                  <a:schemeClr val="bg2"/>
                </a:solidFill>
              </a:rPr>
              <a:t> diversas y arbitrarias. 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48" y="4411856"/>
            <a:ext cx="6198992" cy="22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3300" dirty="0">
                <a:solidFill>
                  <a:schemeClr val="bg2"/>
                </a:solidFill>
              </a:rPr>
              <a:t>Así pues, el </a:t>
            </a:r>
            <a:r>
              <a:rPr lang="es-GT" sz="3300" u="sng" dirty="0">
                <a:solidFill>
                  <a:schemeClr val="bg2"/>
                </a:solidFill>
              </a:rPr>
              <a:t>niño no nacido</a:t>
            </a:r>
            <a:r>
              <a:rPr lang="es-GT" sz="3300" dirty="0">
                <a:solidFill>
                  <a:schemeClr val="bg2"/>
                </a:solidFill>
              </a:rPr>
              <a:t> no tendría dignidad personal, ni el</a:t>
            </a:r>
          </a:p>
          <a:p>
            <a:pPr>
              <a:buNone/>
            </a:pPr>
            <a:r>
              <a:rPr lang="es-GT" sz="3300" u="sng" dirty="0">
                <a:solidFill>
                  <a:schemeClr val="bg2"/>
                </a:solidFill>
              </a:rPr>
              <a:t>anciano incapacitado</a:t>
            </a:r>
            <a:r>
              <a:rPr lang="es-GT" sz="3300" dirty="0">
                <a:solidFill>
                  <a:schemeClr val="bg2"/>
                </a:solidFill>
              </a:rPr>
              <a:t>, ni los </a:t>
            </a:r>
            <a:r>
              <a:rPr lang="es-GT" sz="3300" u="sng" dirty="0">
                <a:solidFill>
                  <a:schemeClr val="bg2"/>
                </a:solidFill>
              </a:rPr>
              <a:t>discapacitados mentales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851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2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2532"/>
            <a:ext cx="1144927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buClr>
                <a:srgbClr val="3366FF"/>
              </a:buClr>
              <a:buNone/>
            </a:pPr>
            <a:r>
              <a:rPr lang="es-GT" sz="3300" b="1" i="1" dirty="0">
                <a:solidFill>
                  <a:schemeClr val="bg2"/>
                </a:solidFill>
              </a:rPr>
              <a:t>Una referencia objetiva para la libertad humana</a:t>
            </a:r>
            <a:endParaRPr kumimoji="0" lang="es-GT" sz="33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692696"/>
            <a:ext cx="634892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kumimoji="0" lang="es-MX" sz="31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</a:rPr>
              <a:t>n. 2</a:t>
            </a:r>
            <a:r>
              <a:rPr lang="es-MX" sz="3100" b="1" dirty="0">
                <a:solidFill>
                  <a:schemeClr val="bg2"/>
                </a:solidFill>
                <a:latin typeface="Times New Roman"/>
              </a:rPr>
              <a:t>5</a:t>
            </a:r>
            <a:r>
              <a:rPr kumimoji="0" lang="es-MX" sz="31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</a:rPr>
              <a:t>: </a:t>
            </a:r>
            <a:r>
              <a:rPr lang="es-GT" sz="3100" noProof="0" dirty="0">
                <a:solidFill>
                  <a:schemeClr val="bg2"/>
                </a:solidFill>
              </a:rPr>
              <a:t>A </a:t>
            </a:r>
            <a:r>
              <a:rPr lang="es-GT" sz="3100" dirty="0">
                <a:solidFill>
                  <a:schemeClr val="bg2"/>
                </a:solidFill>
              </a:rPr>
              <a:t>veces se </a:t>
            </a:r>
            <a:r>
              <a:rPr lang="es-GT" sz="3100" u="sng" dirty="0">
                <a:solidFill>
                  <a:schemeClr val="bg2"/>
                </a:solidFill>
              </a:rPr>
              <a:t>abusa</a:t>
            </a:r>
            <a:r>
              <a:rPr lang="es-GT" sz="3100" dirty="0">
                <a:solidFill>
                  <a:schemeClr val="bg2"/>
                </a:solidFill>
              </a:rPr>
              <a:t> del concepto de </a:t>
            </a:r>
            <a:r>
              <a:rPr lang="es-GT" sz="3100" u="sng" dirty="0">
                <a:solidFill>
                  <a:schemeClr val="bg2"/>
                </a:solidFill>
              </a:rPr>
              <a:t>dignidad</a:t>
            </a:r>
            <a:r>
              <a:rPr lang="es-GT" sz="3100" dirty="0">
                <a:solidFill>
                  <a:schemeClr val="bg2"/>
                </a:solidFill>
              </a:rPr>
              <a:t> para justificar una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100" u="sng" dirty="0">
                <a:solidFill>
                  <a:schemeClr val="bg2"/>
                </a:solidFill>
              </a:rPr>
              <a:t>multiplicación</a:t>
            </a:r>
            <a:r>
              <a:rPr lang="es-GT" sz="3100" dirty="0">
                <a:solidFill>
                  <a:schemeClr val="bg2"/>
                </a:solidFill>
              </a:rPr>
              <a:t> arbitraria de </a:t>
            </a:r>
            <a:r>
              <a:rPr lang="es-GT" sz="3100" u="sng" dirty="0">
                <a:solidFill>
                  <a:schemeClr val="bg2"/>
                </a:solidFill>
              </a:rPr>
              <a:t>nuevos derechos</a:t>
            </a:r>
            <a:r>
              <a:rPr lang="es-GT" sz="3100" dirty="0">
                <a:solidFill>
                  <a:schemeClr val="bg2"/>
                </a:solidFill>
              </a:rPr>
              <a:t>, muchos de los cuales son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100" dirty="0">
                <a:solidFill>
                  <a:schemeClr val="bg2"/>
                </a:solidFill>
              </a:rPr>
              <a:t>contrarios a los </a:t>
            </a:r>
            <a:r>
              <a:rPr lang="es-GT" sz="3100" u="sng" dirty="0">
                <a:solidFill>
                  <a:schemeClr val="bg2"/>
                </a:solidFill>
              </a:rPr>
              <a:t>definidos</a:t>
            </a:r>
            <a:r>
              <a:rPr lang="es-GT" sz="3100" dirty="0">
                <a:solidFill>
                  <a:schemeClr val="bg2"/>
                </a:solidFill>
              </a:rPr>
              <a:t> </a:t>
            </a:r>
            <a:r>
              <a:rPr lang="es-GT" sz="3100" u="sng" dirty="0">
                <a:solidFill>
                  <a:schemeClr val="bg2"/>
                </a:solidFill>
              </a:rPr>
              <a:t>originalmente</a:t>
            </a:r>
            <a:r>
              <a:rPr lang="es-GT" sz="3100" dirty="0">
                <a:solidFill>
                  <a:schemeClr val="bg2"/>
                </a:solidFill>
              </a:rPr>
              <a:t> y a veces en contra </a:t>
            </a: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591353"/>
            <a:ext cx="5743012" cy="62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pretende </a:t>
            </a:r>
            <a:r>
              <a:rPr lang="es-GT" sz="3100" u="sng" dirty="0">
                <a:solidFill>
                  <a:schemeClr val="bg2"/>
                </a:solidFill>
              </a:rPr>
              <a:t>imponer</a:t>
            </a:r>
            <a:r>
              <a:rPr lang="es-GT" sz="3100" dirty="0">
                <a:solidFill>
                  <a:schemeClr val="bg2"/>
                </a:solidFill>
              </a:rPr>
              <a:t> como “</a:t>
            </a:r>
            <a:r>
              <a:rPr lang="es-GT" sz="3100" u="sng" dirty="0">
                <a:solidFill>
                  <a:schemeClr val="bg2"/>
                </a:solidFill>
              </a:rPr>
              <a:t>derechos</a:t>
            </a:r>
            <a:r>
              <a:rPr lang="es-GT" sz="3100" dirty="0">
                <a:solidFill>
                  <a:schemeClr val="bg2"/>
                </a:solidFill>
              </a:rPr>
              <a:t>”, </a:t>
            </a:r>
            <a:r>
              <a:rPr lang="es-GT" sz="3100" u="sng" dirty="0">
                <a:solidFill>
                  <a:schemeClr val="bg2"/>
                </a:solidFill>
              </a:rPr>
              <a:t>garantizados</a:t>
            </a:r>
            <a:r>
              <a:rPr lang="es-GT" sz="3100" dirty="0">
                <a:solidFill>
                  <a:schemeClr val="bg2"/>
                </a:solidFill>
              </a:rPr>
              <a:t> y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u="sng" dirty="0">
                <a:solidFill>
                  <a:schemeClr val="bg2"/>
                </a:solidFill>
              </a:rPr>
              <a:t>financiados</a:t>
            </a:r>
            <a:r>
              <a:rPr lang="es-GT" sz="3100" dirty="0">
                <a:solidFill>
                  <a:schemeClr val="bg2"/>
                </a:solidFill>
              </a:rPr>
              <a:t> por la comunidad,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ciertos </a:t>
            </a:r>
            <a:r>
              <a:rPr lang="es-GT" sz="3100" u="sng" dirty="0">
                <a:solidFill>
                  <a:schemeClr val="bg2"/>
                </a:solidFill>
              </a:rPr>
              <a:t>deseos</a:t>
            </a:r>
            <a:r>
              <a:rPr lang="es-GT" sz="3100" dirty="0">
                <a:solidFill>
                  <a:schemeClr val="bg2"/>
                </a:solidFill>
              </a:rPr>
              <a:t> y </a:t>
            </a:r>
            <a:r>
              <a:rPr lang="es-GT" sz="3100" u="sng" dirty="0">
                <a:solidFill>
                  <a:schemeClr val="bg2"/>
                </a:solidFill>
              </a:rPr>
              <a:t>preferencias</a:t>
            </a:r>
            <a:r>
              <a:rPr lang="es-GT" sz="3100" dirty="0">
                <a:solidFill>
                  <a:schemeClr val="bg2"/>
                </a:solidFill>
              </a:rPr>
              <a:t> que son </a:t>
            </a:r>
            <a:r>
              <a:rPr lang="es-GT" sz="3100" u="sng" dirty="0">
                <a:solidFill>
                  <a:schemeClr val="bg2"/>
                </a:solidFill>
              </a:rPr>
              <a:t>subjetivas</a:t>
            </a:r>
            <a:r>
              <a:rPr lang="es-GT" sz="3100" dirty="0">
                <a:solidFill>
                  <a:schemeClr val="bg2"/>
                </a:solidFill>
              </a:rPr>
              <a:t>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Pero la </a:t>
            </a:r>
            <a:r>
              <a:rPr lang="es-GT" sz="3100" u="sng" dirty="0">
                <a:solidFill>
                  <a:schemeClr val="bg2"/>
                </a:solidFill>
              </a:rPr>
              <a:t>dignidad</a:t>
            </a:r>
            <a:r>
              <a:rPr lang="es-GT" sz="3100" dirty="0">
                <a:solidFill>
                  <a:schemeClr val="bg2"/>
                </a:solidFill>
              </a:rPr>
              <a:t> no se basa en </a:t>
            </a:r>
            <a:r>
              <a:rPr lang="es-GT" sz="3100" i="1" u="sng" dirty="0">
                <a:solidFill>
                  <a:schemeClr val="bg2"/>
                </a:solidFill>
              </a:rPr>
              <a:t>estándares</a:t>
            </a:r>
            <a:r>
              <a:rPr lang="es-GT" sz="3100" dirty="0">
                <a:solidFill>
                  <a:schemeClr val="bg2"/>
                </a:solidFill>
              </a:rPr>
              <a:t> meramente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u="sng" dirty="0">
                <a:solidFill>
                  <a:schemeClr val="bg2"/>
                </a:solidFill>
              </a:rPr>
              <a:t>individuales</a:t>
            </a:r>
            <a:r>
              <a:rPr lang="es-GT" sz="3100" dirty="0">
                <a:solidFill>
                  <a:schemeClr val="bg2"/>
                </a:solidFill>
              </a:rPr>
              <a:t> o de </a:t>
            </a:r>
            <a:r>
              <a:rPr lang="es-GT" sz="3100" u="sng" dirty="0">
                <a:solidFill>
                  <a:schemeClr val="bg2"/>
                </a:solidFill>
              </a:rPr>
              <a:t>bienestar</a:t>
            </a:r>
            <a:r>
              <a:rPr lang="es-GT" sz="3100" dirty="0">
                <a:solidFill>
                  <a:schemeClr val="bg2"/>
                </a:solidFill>
              </a:rPr>
              <a:t> </a:t>
            </a:r>
            <a:r>
              <a:rPr lang="es-GT" sz="3100" u="sng" dirty="0">
                <a:solidFill>
                  <a:schemeClr val="bg2"/>
                </a:solidFill>
              </a:rPr>
              <a:t>psicofísico</a:t>
            </a:r>
            <a:r>
              <a:rPr lang="es-GT" sz="3100" dirty="0">
                <a:solidFill>
                  <a:schemeClr val="bg2"/>
                </a:solidFill>
              </a:rPr>
              <a:t> del individuo.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</a:rPr>
              <a:t>Se </a:t>
            </a:r>
            <a:r>
              <a:rPr lang="es-GT" sz="3000" u="sng" dirty="0">
                <a:solidFill>
                  <a:schemeClr val="bg2"/>
                </a:solidFill>
              </a:rPr>
              <a:t>basa</a:t>
            </a:r>
            <a:r>
              <a:rPr lang="es-GT" sz="3000" dirty="0">
                <a:solidFill>
                  <a:schemeClr val="bg2"/>
                </a:solidFill>
              </a:rPr>
              <a:t>: en la </a:t>
            </a:r>
            <a:r>
              <a:rPr lang="es-GT" sz="3000" u="sng" dirty="0">
                <a:solidFill>
                  <a:schemeClr val="bg2"/>
                </a:solidFill>
              </a:rPr>
              <a:t>naturaleza humana</a:t>
            </a:r>
            <a:r>
              <a:rPr lang="es-GT" sz="3000" dirty="0">
                <a:solidFill>
                  <a:schemeClr val="bg2"/>
                </a:solidFill>
              </a:rPr>
              <a:t>,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</a:rPr>
              <a:t>que </a:t>
            </a:r>
            <a:r>
              <a:rPr lang="es-GT" sz="3000" u="sng" dirty="0">
                <a:solidFill>
                  <a:schemeClr val="bg2"/>
                </a:solidFill>
              </a:rPr>
              <a:t>no depende</a:t>
            </a:r>
            <a:r>
              <a:rPr lang="es-GT" sz="3000" dirty="0">
                <a:solidFill>
                  <a:schemeClr val="bg2"/>
                </a:solidFill>
              </a:rPr>
              <a:t> del </a:t>
            </a:r>
            <a:r>
              <a:rPr lang="es-GT" sz="3000" u="sng" dirty="0">
                <a:solidFill>
                  <a:schemeClr val="bg2"/>
                </a:solidFill>
              </a:rPr>
              <a:t>reconocimiento</a:t>
            </a:r>
            <a:r>
              <a:rPr lang="es-GT" sz="3000" dirty="0">
                <a:solidFill>
                  <a:schemeClr val="bg2"/>
                </a:solidFill>
              </a:rPr>
              <a:t> de otros, </a:t>
            </a:r>
            <a:r>
              <a:rPr lang="es-GT" sz="3000" u="sng" dirty="0">
                <a:solidFill>
                  <a:schemeClr val="bg2"/>
                </a:solidFill>
              </a:rPr>
              <a:t>arbitrariedades</a:t>
            </a:r>
            <a:r>
              <a:rPr lang="es-GT" sz="3000" dirty="0">
                <a:solidFill>
                  <a:schemeClr val="bg2"/>
                </a:solidFill>
              </a:rPr>
              <a:t>, o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u="sng" dirty="0">
                <a:solidFill>
                  <a:schemeClr val="bg2"/>
                </a:solidFill>
              </a:rPr>
              <a:t>intereses de poder</a:t>
            </a:r>
            <a:r>
              <a:rPr lang="es-GT" sz="3000" dirty="0">
                <a:solidFill>
                  <a:schemeClr val="bg2"/>
                </a:solidFill>
              </a:rPr>
              <a:t>.</a:t>
            </a:r>
            <a:endParaRPr kumimoji="0" lang="es-GT" sz="3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28" y="3573016"/>
            <a:ext cx="619899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100" dirty="0">
                <a:solidFill>
                  <a:schemeClr val="bg2"/>
                </a:solidFill>
              </a:rPr>
              <a:t>del derecho fundamental a la </a:t>
            </a:r>
            <a:r>
              <a:rPr lang="es-GT" sz="3100" u="sng" dirty="0">
                <a:solidFill>
                  <a:schemeClr val="bg2"/>
                </a:solidFill>
              </a:rPr>
              <a:t>vida</a:t>
            </a:r>
            <a:r>
              <a:rPr lang="es-GT" sz="3100" dirty="0">
                <a:solidFill>
                  <a:schemeClr val="bg2"/>
                </a:solidFill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s-GT" sz="3100" dirty="0">
                <a:solidFill>
                  <a:schemeClr val="bg2"/>
                </a:solidFill>
              </a:rPr>
              <a:t>como si hubiera que </a:t>
            </a:r>
            <a:r>
              <a:rPr lang="es-GT" sz="3100" u="sng" dirty="0">
                <a:solidFill>
                  <a:schemeClr val="bg2"/>
                </a:solidFill>
              </a:rPr>
              <a:t>garantizar</a:t>
            </a:r>
            <a:r>
              <a:rPr lang="es-GT" sz="3100" dirty="0">
                <a:solidFill>
                  <a:schemeClr val="bg2"/>
                </a:solidFill>
              </a:rPr>
              <a:t> la capacidad de expresar </a:t>
            </a:r>
            <a:r>
              <a:rPr lang="es-GT" sz="3100" u="sng" dirty="0">
                <a:solidFill>
                  <a:schemeClr val="bg2"/>
                </a:solidFill>
              </a:rPr>
              <a:t>cada</a:t>
            </a:r>
          </a:p>
          <a:p>
            <a:pPr>
              <a:spcBef>
                <a:spcPts val="0"/>
              </a:spcBef>
              <a:buNone/>
            </a:pPr>
            <a:r>
              <a:rPr lang="es-GT" sz="3100" u="sng" dirty="0">
                <a:solidFill>
                  <a:schemeClr val="bg2"/>
                </a:solidFill>
              </a:rPr>
              <a:t>preferencia individual</a:t>
            </a:r>
            <a:r>
              <a:rPr lang="es-GT" sz="3100" dirty="0">
                <a:solidFill>
                  <a:schemeClr val="bg2"/>
                </a:solidFill>
              </a:rPr>
              <a:t> o </a:t>
            </a:r>
            <a:r>
              <a:rPr lang="es-GT" sz="3100" u="sng" dirty="0">
                <a:solidFill>
                  <a:schemeClr val="bg2"/>
                </a:solidFill>
              </a:rPr>
              <a:t>deseo</a:t>
            </a:r>
            <a:r>
              <a:rPr lang="es-GT" sz="3100" dirty="0">
                <a:solidFill>
                  <a:schemeClr val="bg2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s-GT" sz="3100" dirty="0">
                <a:solidFill>
                  <a:schemeClr val="bg2"/>
                </a:solidFill>
              </a:rPr>
              <a:t>Así, la dignidad se identifica con una </a:t>
            </a:r>
            <a:r>
              <a:rPr lang="es-GT" sz="3100" u="sng" dirty="0">
                <a:solidFill>
                  <a:schemeClr val="bg2"/>
                </a:solidFill>
              </a:rPr>
              <a:t>libertad aislada e individualista</a:t>
            </a:r>
            <a:r>
              <a:rPr lang="es-GT" sz="3100" dirty="0">
                <a:solidFill>
                  <a:schemeClr val="bg2"/>
                </a:solidFill>
              </a:rPr>
              <a:t>, que </a:t>
            </a:r>
          </a:p>
        </p:txBody>
      </p:sp>
    </p:spTree>
    <p:extLst>
      <p:ext uri="{BB962C8B-B14F-4D97-AF65-F5344CB8AC3E}">
        <p14:creationId xmlns:p14="http://schemas.microsoft.com/office/powerpoint/2010/main" val="395581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2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2532"/>
            <a:ext cx="1144927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buClr>
                <a:srgbClr val="3366FF"/>
              </a:buClr>
              <a:buNone/>
            </a:pPr>
            <a:r>
              <a:rPr lang="es-GT" sz="3300" b="1" i="1" dirty="0">
                <a:solidFill>
                  <a:schemeClr val="bg2"/>
                </a:solidFill>
              </a:rPr>
              <a:t>La estructura relacional de la persona humana</a:t>
            </a:r>
            <a:endParaRPr kumimoji="0" lang="es-GT" sz="33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692696"/>
            <a:ext cx="634892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</a:rPr>
              <a:t>n. 2</a:t>
            </a:r>
            <a:r>
              <a:rPr lang="es-MX" b="1" noProof="0" dirty="0">
                <a:solidFill>
                  <a:schemeClr val="bg2"/>
                </a:solidFill>
                <a:latin typeface="Times New Roman"/>
              </a:rPr>
              <a:t>6</a:t>
            </a:r>
            <a:r>
              <a:rPr kumimoji="0" lang="es-MX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</a:rPr>
              <a:t>: </a:t>
            </a:r>
            <a:r>
              <a:rPr kumimoji="0" lang="es-MX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</a:rPr>
              <a:t>El </a:t>
            </a:r>
            <a:r>
              <a:rPr lang="es-GT" dirty="0">
                <a:solidFill>
                  <a:schemeClr val="bg2"/>
                </a:solidFill>
              </a:rPr>
              <a:t>carácter </a:t>
            </a:r>
            <a:r>
              <a:rPr lang="es-GT" i="1" u="sng" dirty="0">
                <a:solidFill>
                  <a:schemeClr val="bg2"/>
                </a:solidFill>
              </a:rPr>
              <a:t>relacional</a:t>
            </a:r>
            <a:r>
              <a:rPr lang="es-GT" dirty="0">
                <a:solidFill>
                  <a:schemeClr val="bg2"/>
                </a:solidFill>
              </a:rPr>
              <a:t> de la persona, </a:t>
            </a:r>
            <a:r>
              <a:rPr lang="es-GT" u="sng" dirty="0">
                <a:solidFill>
                  <a:schemeClr val="bg2"/>
                </a:solidFill>
              </a:rPr>
              <a:t>ayuda</a:t>
            </a:r>
            <a:r>
              <a:rPr lang="es-GT" dirty="0">
                <a:solidFill>
                  <a:schemeClr val="bg2"/>
                </a:solidFill>
              </a:rPr>
              <a:t> a superar la visión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u="sng" dirty="0">
                <a:solidFill>
                  <a:schemeClr val="bg2"/>
                </a:solidFill>
              </a:rPr>
              <a:t>reductiva</a:t>
            </a:r>
            <a:r>
              <a:rPr lang="es-GT" dirty="0">
                <a:solidFill>
                  <a:schemeClr val="bg2"/>
                </a:solidFill>
              </a:rPr>
              <a:t> de una </a:t>
            </a:r>
            <a:r>
              <a:rPr lang="es-GT" u="sng" dirty="0">
                <a:solidFill>
                  <a:schemeClr val="bg2"/>
                </a:solidFill>
              </a:rPr>
              <a:t>libertad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u="sng" dirty="0">
                <a:solidFill>
                  <a:schemeClr val="bg2"/>
                </a:solidFill>
              </a:rPr>
              <a:t>autorreferencial</a:t>
            </a:r>
            <a:r>
              <a:rPr lang="es-GT" dirty="0">
                <a:solidFill>
                  <a:schemeClr val="bg2"/>
                </a:solidFill>
              </a:rPr>
              <a:t> e </a:t>
            </a:r>
            <a:r>
              <a:rPr lang="es-GT" u="sng" dirty="0">
                <a:solidFill>
                  <a:schemeClr val="bg2"/>
                </a:solidFill>
              </a:rPr>
              <a:t>individualista</a:t>
            </a:r>
            <a:r>
              <a:rPr lang="es-GT" dirty="0">
                <a:solidFill>
                  <a:schemeClr val="bg2"/>
                </a:solidFill>
              </a:rPr>
              <a:t>,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que pretende </a:t>
            </a:r>
            <a:r>
              <a:rPr lang="es-GT" u="sng" dirty="0">
                <a:solidFill>
                  <a:schemeClr val="bg2"/>
                </a:solidFill>
              </a:rPr>
              <a:t>crear</a:t>
            </a:r>
            <a:r>
              <a:rPr lang="es-GT" dirty="0">
                <a:solidFill>
                  <a:schemeClr val="bg2"/>
                </a:solidFill>
              </a:rPr>
              <a:t> los </a:t>
            </a:r>
            <a:r>
              <a:rPr lang="es-GT" u="sng" dirty="0">
                <a:solidFill>
                  <a:schemeClr val="bg2"/>
                </a:solidFill>
              </a:rPr>
              <a:t>propios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u="sng" dirty="0">
                <a:solidFill>
                  <a:schemeClr val="bg2"/>
                </a:solidFill>
              </a:rPr>
              <a:t>valores</a:t>
            </a:r>
            <a:r>
              <a:rPr lang="es-GT" dirty="0">
                <a:solidFill>
                  <a:schemeClr val="bg2"/>
                </a:solidFill>
              </a:rPr>
              <a:t> prescindiendo de las </a:t>
            </a:r>
            <a:r>
              <a:rPr lang="es-GT" u="sng" dirty="0">
                <a:solidFill>
                  <a:schemeClr val="bg2"/>
                </a:solidFill>
              </a:rPr>
              <a:t>normas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u="sng" dirty="0">
                <a:solidFill>
                  <a:schemeClr val="bg2"/>
                </a:solidFill>
              </a:rPr>
              <a:t>objetivas</a:t>
            </a:r>
            <a:r>
              <a:rPr lang="es-GT" dirty="0">
                <a:solidFill>
                  <a:schemeClr val="bg2"/>
                </a:solidFill>
              </a:rPr>
              <a:t> del </a:t>
            </a:r>
            <a:r>
              <a:rPr lang="es-GT" u="sng" dirty="0">
                <a:solidFill>
                  <a:schemeClr val="bg2"/>
                </a:solidFill>
              </a:rPr>
              <a:t>bien</a:t>
            </a:r>
            <a:r>
              <a:rPr lang="es-GT" dirty="0">
                <a:solidFill>
                  <a:schemeClr val="bg2"/>
                </a:solidFill>
              </a:rPr>
              <a:t> y de la </a:t>
            </a:r>
            <a:r>
              <a:rPr lang="es-GT" u="sng" dirty="0">
                <a:solidFill>
                  <a:schemeClr val="bg2"/>
                </a:solidFill>
              </a:rPr>
              <a:t>relación</a:t>
            </a:r>
            <a:r>
              <a:rPr lang="es-GT" dirty="0">
                <a:solidFill>
                  <a:schemeClr val="bg2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con los </a:t>
            </a:r>
            <a:r>
              <a:rPr lang="es-GT" u="sng" dirty="0">
                <a:solidFill>
                  <a:schemeClr val="bg2"/>
                </a:solidFill>
              </a:rPr>
              <a:t>demás</a:t>
            </a:r>
            <a:r>
              <a:rPr lang="es-GT" dirty="0">
                <a:solidFill>
                  <a:schemeClr val="bg2"/>
                </a:solidFill>
              </a:rPr>
              <a:t> seres vivos…</a:t>
            </a:r>
            <a:endParaRPr kumimoji="0" lang="es-GT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692696"/>
            <a:ext cx="5743012" cy="598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u="sng" dirty="0">
                <a:solidFill>
                  <a:schemeClr val="bg2"/>
                </a:solidFill>
              </a:rPr>
              <a:t>independiente</a:t>
            </a:r>
            <a:r>
              <a:rPr lang="es-GT" dirty="0">
                <a:solidFill>
                  <a:schemeClr val="bg2"/>
                </a:solidFill>
              </a:rPr>
              <a:t> del de los </a:t>
            </a:r>
            <a:r>
              <a:rPr lang="es-GT" u="sng" dirty="0">
                <a:solidFill>
                  <a:schemeClr val="bg2"/>
                </a:solidFill>
              </a:rPr>
              <a:t>demás</a:t>
            </a:r>
            <a:r>
              <a:rPr lang="es-GT" dirty="0">
                <a:solidFill>
                  <a:schemeClr val="bg2"/>
                </a:solidFill>
              </a:rPr>
              <a:t>, sin tener en cuenta la </a:t>
            </a:r>
            <a:r>
              <a:rPr lang="es-GT" u="sng" dirty="0">
                <a:solidFill>
                  <a:schemeClr val="bg2"/>
                </a:solidFill>
              </a:rPr>
              <a:t>pertenencia</a:t>
            </a:r>
            <a:r>
              <a:rPr lang="es-GT" dirty="0">
                <a:solidFill>
                  <a:schemeClr val="bg2"/>
                </a:solidFill>
              </a:rPr>
              <a:t> a la comunidad </a:t>
            </a:r>
            <a:r>
              <a:rPr lang="es-GT" u="sng" dirty="0">
                <a:solidFill>
                  <a:schemeClr val="bg2"/>
                </a:solidFill>
              </a:rPr>
              <a:t>humana</a:t>
            </a:r>
            <a:r>
              <a:rPr lang="es-GT" dirty="0">
                <a:solidFill>
                  <a:schemeClr val="bg2"/>
                </a:solidFill>
              </a:rPr>
              <a:t>  </a:t>
            </a:r>
            <a:r>
              <a:rPr lang="es-GT" sz="2600" dirty="0">
                <a:solidFill>
                  <a:schemeClr val="bg2"/>
                </a:solidFill>
              </a:rPr>
              <a:t>(y mamá).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b="1" dirty="0">
                <a:solidFill>
                  <a:schemeClr val="bg2"/>
                </a:solidFill>
              </a:rPr>
              <a:t>S. JPII: </a:t>
            </a:r>
            <a:r>
              <a:rPr lang="es-GT" dirty="0">
                <a:solidFill>
                  <a:schemeClr val="bg2"/>
                </a:solidFill>
              </a:rPr>
              <a:t>la libertad es puesta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«al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servicio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la persona y de su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u="sng" dirty="0">
                <a:solidFill>
                  <a:schemeClr val="bg2"/>
                </a:solidFill>
                <a:latin typeface="+mj-lt"/>
              </a:rPr>
              <a:t>realización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mediante el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don de sí misma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acogida del otro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…cuando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libertad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es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absolutizada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individualista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se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vacía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su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contenido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original y se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u="sng" dirty="0">
                <a:solidFill>
                  <a:schemeClr val="bg2"/>
                </a:solidFill>
                <a:latin typeface="+mj-lt"/>
              </a:rPr>
              <a:t>contradice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en su misma vocación y dignidad».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(</a:t>
            </a:r>
            <a:r>
              <a:rPr lang="es-GT" sz="3100" b="1" dirty="0">
                <a:solidFill>
                  <a:schemeClr val="bg2"/>
                </a:solidFill>
              </a:rPr>
              <a:t>n. 27</a:t>
            </a:r>
            <a:r>
              <a:rPr lang="es-GT" sz="3100" dirty="0">
                <a:solidFill>
                  <a:schemeClr val="bg2"/>
                </a:solidFill>
              </a:rPr>
              <a:t>: </a:t>
            </a:r>
            <a:r>
              <a:rPr lang="es-GT" sz="3000" dirty="0">
                <a:solidFill>
                  <a:schemeClr val="bg2"/>
                </a:solidFill>
              </a:rPr>
              <a:t>Hay </a:t>
            </a:r>
            <a:r>
              <a:rPr lang="es-GT" sz="3000" u="sng" dirty="0">
                <a:solidFill>
                  <a:schemeClr val="bg2"/>
                </a:solidFill>
              </a:rPr>
              <a:t>deberes</a:t>
            </a:r>
            <a:r>
              <a:rPr lang="es-GT" sz="3000" dirty="0">
                <a:solidFill>
                  <a:schemeClr val="bg2"/>
                </a:solidFill>
              </a:rPr>
              <a:t> hacia los otros)</a:t>
            </a:r>
            <a:endParaRPr kumimoji="0" lang="es-GT" sz="3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64" y="4653136"/>
            <a:ext cx="619899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Se corre el riesgo de </a:t>
            </a:r>
            <a:r>
              <a:rPr lang="es-GT" u="sng" dirty="0">
                <a:solidFill>
                  <a:schemeClr val="bg2"/>
                </a:solidFill>
              </a:rPr>
              <a:t>restringir</a:t>
            </a:r>
            <a:r>
              <a:rPr lang="es-GT" dirty="0">
                <a:solidFill>
                  <a:schemeClr val="bg2"/>
                </a:solidFill>
              </a:rPr>
              <a:t> la </a:t>
            </a:r>
            <a:r>
              <a:rPr lang="es-GT" u="sng" dirty="0">
                <a:solidFill>
                  <a:schemeClr val="bg2"/>
                </a:solidFill>
              </a:rPr>
              <a:t>dignidad</a:t>
            </a:r>
            <a:r>
              <a:rPr lang="es-GT" dirty="0">
                <a:solidFill>
                  <a:schemeClr val="bg2"/>
                </a:solidFill>
              </a:rPr>
              <a:t> humana a la capacidad de</a:t>
            </a:r>
          </a:p>
          <a:p>
            <a:pPr>
              <a:spcBef>
                <a:spcPts val="0"/>
              </a:spcBef>
              <a:buNone/>
            </a:pPr>
            <a:r>
              <a:rPr lang="es-GT" u="sng" dirty="0">
                <a:solidFill>
                  <a:schemeClr val="bg2"/>
                </a:solidFill>
              </a:rPr>
              <a:t>decidir</a:t>
            </a:r>
            <a:r>
              <a:rPr lang="es-GT" dirty="0">
                <a:solidFill>
                  <a:schemeClr val="bg2"/>
                </a:solidFill>
              </a:rPr>
              <a:t> discrecionalmente sobre </a:t>
            </a:r>
            <a:r>
              <a:rPr lang="es-GT" u="sng" dirty="0">
                <a:solidFill>
                  <a:schemeClr val="bg2"/>
                </a:solidFill>
              </a:rPr>
              <a:t>uno mismo</a:t>
            </a:r>
            <a:r>
              <a:rPr lang="es-GT" dirty="0">
                <a:solidFill>
                  <a:schemeClr val="bg2"/>
                </a:solidFill>
              </a:rPr>
              <a:t> y sobre </a:t>
            </a:r>
            <a:r>
              <a:rPr lang="es-GT" u="sng" dirty="0">
                <a:solidFill>
                  <a:schemeClr val="bg2"/>
                </a:solidFill>
              </a:rPr>
              <a:t>su</a:t>
            </a:r>
            <a:r>
              <a:rPr lang="es-GT" dirty="0">
                <a:solidFill>
                  <a:schemeClr val="bg2"/>
                </a:solidFill>
              </a:rPr>
              <a:t> propio </a:t>
            </a:r>
            <a:r>
              <a:rPr lang="es-GT" u="sng" dirty="0">
                <a:solidFill>
                  <a:schemeClr val="bg2"/>
                </a:solidFill>
              </a:rPr>
              <a:t>destino</a:t>
            </a:r>
            <a:r>
              <a:rPr lang="es-GT" dirty="0">
                <a:solidFill>
                  <a:schemeClr val="bg2"/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151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2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2532"/>
            <a:ext cx="117373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b="1" dirty="0">
                <a:solidFill>
                  <a:schemeClr val="bg2"/>
                </a:solidFill>
              </a:rPr>
              <a:t>n. 28: </a:t>
            </a:r>
            <a:r>
              <a:rPr lang="es-GT" dirty="0">
                <a:solidFill>
                  <a:schemeClr val="bg2"/>
                </a:solidFill>
              </a:rPr>
              <a:t>No olvidar la </a:t>
            </a:r>
            <a:r>
              <a:rPr lang="es-GT" u="sng" dirty="0">
                <a:solidFill>
                  <a:schemeClr val="bg2"/>
                </a:solidFill>
              </a:rPr>
              <a:t>bondad de los demás seres creados</a:t>
            </a:r>
            <a:r>
              <a:rPr lang="es-GT" dirty="0">
                <a:solidFill>
                  <a:schemeClr val="bg2"/>
                </a:solidFill>
              </a:rPr>
              <a:t>, que existen no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sólo en función del ser humano, sino también con un </a:t>
            </a:r>
            <a:r>
              <a:rPr lang="es-GT" u="sng" dirty="0">
                <a:solidFill>
                  <a:schemeClr val="bg2"/>
                </a:solidFill>
              </a:rPr>
              <a:t>valor propio</a:t>
            </a:r>
            <a:r>
              <a:rPr lang="es-GT" dirty="0">
                <a:solidFill>
                  <a:schemeClr val="bg2"/>
                </a:solidFill>
              </a:rPr>
              <a:t>.</a:t>
            </a:r>
            <a:endParaRPr kumimoji="0" lang="es-GT" sz="330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2" y="1052736"/>
            <a:ext cx="634892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Así, mientras se reserva </a:t>
            </a:r>
            <a:r>
              <a:rPr lang="es-GT" u="sng" dirty="0">
                <a:solidFill>
                  <a:schemeClr val="bg2"/>
                </a:solidFill>
              </a:rPr>
              <a:t>al ser humano</a:t>
            </a:r>
            <a:r>
              <a:rPr lang="es-GT" dirty="0">
                <a:solidFill>
                  <a:schemeClr val="bg2"/>
                </a:solidFill>
              </a:rPr>
              <a:t> el concepto de </a:t>
            </a:r>
            <a:r>
              <a:rPr lang="es-GT" u="sng" dirty="0">
                <a:solidFill>
                  <a:schemeClr val="bg2"/>
                </a:solidFill>
              </a:rPr>
              <a:t>dignidad</a:t>
            </a:r>
            <a:r>
              <a:rPr lang="es-GT" dirty="0">
                <a:solidFill>
                  <a:schemeClr val="bg2"/>
                </a:solidFill>
              </a:rPr>
              <a:t>,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 se debe afirmar al mismo tiempo la </a:t>
            </a:r>
            <a:r>
              <a:rPr lang="es-GT" u="sng" dirty="0">
                <a:solidFill>
                  <a:schemeClr val="bg2"/>
                </a:solidFill>
              </a:rPr>
              <a:t>bondad </a:t>
            </a:r>
            <a:r>
              <a:rPr lang="es-GT" u="sng" dirty="0" err="1">
                <a:solidFill>
                  <a:schemeClr val="bg2"/>
                </a:solidFill>
              </a:rPr>
              <a:t>creatural</a:t>
            </a:r>
            <a:r>
              <a:rPr lang="es-GT" dirty="0">
                <a:solidFill>
                  <a:schemeClr val="bg2"/>
                </a:solidFill>
              </a:rPr>
              <a:t> del resto de seres.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b="1" dirty="0">
                <a:solidFill>
                  <a:schemeClr val="bg2"/>
                </a:solidFill>
              </a:rPr>
              <a:t>Papa Francisco: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«Precisamente por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su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dignidad única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y por estar dotado de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inteligencia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el ser humano está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llamado 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respetar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lo creado con sus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leyes internas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[…]:</a:t>
            </a:r>
            <a:endParaRPr kumimoji="0" lang="es-GT" sz="28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964" y="1124744"/>
            <a:ext cx="57430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bondad propia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cada criatura para evitar un uso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desordenado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las cosas”»… Es decir, reconocer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que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vida humana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es incomprensible e insostenible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sin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u="sng" dirty="0">
                <a:solidFill>
                  <a:schemeClr val="bg2"/>
                </a:solidFill>
                <a:latin typeface="+mj-lt"/>
              </a:rPr>
              <a:t>las demás criaturas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».</a:t>
            </a: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2" y="5229200"/>
            <a:ext cx="6198992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900" dirty="0">
                <a:solidFill>
                  <a:schemeClr val="bg2"/>
                </a:solidFill>
                <a:latin typeface="+mj-lt"/>
              </a:rPr>
              <a:t>“Toda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criatura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posee su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bondad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y su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perfección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propias […]</a:t>
            </a:r>
          </a:p>
          <a:p>
            <a:pPr>
              <a:spcBef>
                <a:spcPts val="0"/>
              </a:spcBef>
              <a:buNone/>
            </a:pPr>
            <a:r>
              <a:rPr lang="es-GT" sz="2900" dirty="0">
                <a:solidFill>
                  <a:schemeClr val="bg2"/>
                </a:solidFill>
                <a:latin typeface="+mj-lt"/>
              </a:rPr>
              <a:t>Por esto, el hombre debe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respetar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8" y="3717032"/>
            <a:ext cx="601806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Así, «no es irrelevante que desaparezcan tantas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especies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que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crisis climática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ponga en riesgo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vida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tantos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seres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».</a:t>
            </a:r>
          </a:p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Pertenece, de hecho, a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dignidad del hombre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el cuidado del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ambiente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y de la propia “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ecología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humana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655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2" grpId="0" build="p" bldLvl="2"/>
      <p:bldP spid="6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3">
            <a:extLst>
              <a:ext uri="{FF2B5EF4-FFF2-40B4-BE49-F238E27FC236}">
                <a16:creationId xmlns:a16="http://schemas.microsoft.com/office/drawing/2014/main" id="{E7201908-F7D4-2562-4383-907129CCC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2532"/>
            <a:ext cx="1196555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3300" b="1" i="1" dirty="0">
                <a:solidFill>
                  <a:schemeClr val="bg2"/>
                </a:solidFill>
              </a:rPr>
              <a:t>Liberación del ser humano de condicionamientos morales y sociales</a:t>
            </a:r>
            <a:endParaRPr lang="es-GT" sz="3300" b="1" dirty="0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2" y="692696"/>
            <a:ext cx="634892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MX" b="1" noProof="0" dirty="0">
                <a:solidFill>
                  <a:schemeClr val="bg2"/>
                </a:solidFill>
              </a:rPr>
              <a:t>n. 29:</a:t>
            </a:r>
            <a:r>
              <a:rPr lang="es-MX" noProof="0" dirty="0">
                <a:solidFill>
                  <a:schemeClr val="bg2"/>
                </a:solidFill>
              </a:rPr>
              <a:t> (Aún con todo lo dicho), </a:t>
            </a:r>
            <a:r>
              <a:rPr lang="es-GT" dirty="0">
                <a:solidFill>
                  <a:schemeClr val="bg2"/>
                </a:solidFill>
              </a:rPr>
              <a:t>el </a:t>
            </a:r>
            <a:r>
              <a:rPr lang="es-GT" u="sng" dirty="0">
                <a:solidFill>
                  <a:schemeClr val="bg2"/>
                </a:solidFill>
              </a:rPr>
              <a:t>libre albedrío</a:t>
            </a:r>
            <a:r>
              <a:rPr lang="es-GT" dirty="0">
                <a:solidFill>
                  <a:schemeClr val="bg2"/>
                </a:solidFill>
              </a:rPr>
              <a:t> con frecuencia prefiere el </a:t>
            </a:r>
            <a:r>
              <a:rPr lang="es-GT" u="sng" dirty="0">
                <a:solidFill>
                  <a:schemeClr val="bg2"/>
                </a:solidFill>
              </a:rPr>
              <a:t>mal</a:t>
            </a:r>
            <a:r>
              <a:rPr lang="es-GT" dirty="0">
                <a:solidFill>
                  <a:schemeClr val="bg2"/>
                </a:solidFill>
              </a:rPr>
              <a:t> al bien.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Por eso la libertad humana necesita a su vez ser </a:t>
            </a:r>
            <a:r>
              <a:rPr lang="es-GT" u="sng" dirty="0">
                <a:solidFill>
                  <a:schemeClr val="bg2"/>
                </a:solidFill>
              </a:rPr>
              <a:t>liberada</a:t>
            </a:r>
            <a:r>
              <a:rPr lang="es-GT" dirty="0">
                <a:solidFill>
                  <a:schemeClr val="bg2"/>
                </a:solidFill>
              </a:rPr>
              <a:t>.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En una Carta, </a:t>
            </a:r>
            <a:r>
              <a:rPr lang="es-GT" i="1" dirty="0">
                <a:solidFill>
                  <a:schemeClr val="bg2"/>
                </a:solidFill>
              </a:rPr>
              <a:t>«para la libertad nos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i="1" dirty="0">
                <a:solidFill>
                  <a:schemeClr val="bg2"/>
                </a:solidFill>
              </a:rPr>
              <a:t>ha liberado Cristo» </a:t>
            </a:r>
            <a:r>
              <a:rPr lang="es-GT" dirty="0">
                <a:solidFill>
                  <a:schemeClr val="bg2"/>
                </a:solidFill>
              </a:rPr>
              <a:t>(</a:t>
            </a:r>
            <a:r>
              <a:rPr lang="es-GT" i="1" dirty="0">
                <a:solidFill>
                  <a:schemeClr val="bg2"/>
                </a:solidFill>
              </a:rPr>
              <a:t>Gal</a:t>
            </a:r>
            <a:r>
              <a:rPr lang="es-GT" dirty="0">
                <a:solidFill>
                  <a:schemeClr val="bg2"/>
                </a:solidFill>
              </a:rPr>
              <a:t> 5, 1), Pablo recuerda la tarea propia de cada</a:t>
            </a:r>
            <a:endParaRPr kumimoji="0" lang="es-GT" sz="28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692" y="692696"/>
            <a:ext cx="5382972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Una </a:t>
            </a:r>
            <a:r>
              <a:rPr lang="es-GT" sz="3100" u="sng" dirty="0">
                <a:solidFill>
                  <a:schemeClr val="bg2"/>
                </a:solidFill>
              </a:rPr>
              <a:t>liberación</a:t>
            </a:r>
            <a:r>
              <a:rPr lang="es-GT" sz="3100" dirty="0">
                <a:solidFill>
                  <a:schemeClr val="bg2"/>
                </a:solidFill>
              </a:rPr>
              <a:t> que, desde el corazón de cada persona, está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llamada a difundirse y a manifestar su fuerza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u="sng" dirty="0">
                <a:solidFill>
                  <a:schemeClr val="bg2"/>
                </a:solidFill>
              </a:rPr>
              <a:t>humanizadora</a:t>
            </a:r>
            <a:r>
              <a:rPr lang="es-GT" sz="3100" dirty="0">
                <a:solidFill>
                  <a:schemeClr val="bg2"/>
                </a:solidFill>
              </a:rPr>
              <a:t> en todas las relaciones.</a:t>
            </a: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2" y="4581128"/>
            <a:ext cx="619899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u="sng" dirty="0">
                <a:solidFill>
                  <a:schemeClr val="bg2"/>
                </a:solidFill>
              </a:rPr>
              <a:t>cristiano</a:t>
            </a:r>
            <a:r>
              <a:rPr lang="es-GT" dirty="0">
                <a:solidFill>
                  <a:schemeClr val="bg2"/>
                </a:solidFill>
              </a:rPr>
              <a:t>, sobre cuyos hombros descansa una </a:t>
            </a:r>
            <a:r>
              <a:rPr lang="es-GT" u="sng" dirty="0">
                <a:solidFill>
                  <a:schemeClr val="bg2"/>
                </a:solidFill>
              </a:rPr>
              <a:t>responsabilidad</a:t>
            </a:r>
            <a:r>
              <a:rPr lang="es-GT" dirty="0">
                <a:solidFill>
                  <a:schemeClr val="bg2"/>
                </a:solidFill>
              </a:rPr>
              <a:t> de</a:t>
            </a:r>
          </a:p>
          <a:p>
            <a:pPr>
              <a:spcBef>
                <a:spcPts val="0"/>
              </a:spcBef>
              <a:buNone/>
            </a:pPr>
            <a:r>
              <a:rPr lang="es-GT" u="sng" dirty="0">
                <a:solidFill>
                  <a:schemeClr val="bg2"/>
                </a:solidFill>
              </a:rPr>
              <a:t>liberación</a:t>
            </a:r>
            <a:r>
              <a:rPr lang="es-GT" dirty="0">
                <a:solidFill>
                  <a:schemeClr val="bg2"/>
                </a:solidFill>
              </a:rPr>
              <a:t> que se extiende al mundo entero (cf. </a:t>
            </a:r>
            <a:r>
              <a:rPr lang="es-GT" i="1" dirty="0" err="1">
                <a:solidFill>
                  <a:schemeClr val="bg2"/>
                </a:solidFill>
              </a:rPr>
              <a:t>Rm</a:t>
            </a:r>
            <a:r>
              <a:rPr lang="es-GT" i="1" dirty="0">
                <a:solidFill>
                  <a:schemeClr val="bg2"/>
                </a:solidFill>
              </a:rPr>
              <a:t> </a:t>
            </a:r>
            <a:r>
              <a:rPr lang="es-GT" dirty="0">
                <a:solidFill>
                  <a:schemeClr val="bg2"/>
                </a:solidFill>
              </a:rPr>
              <a:t>8,19ss).</a:t>
            </a:r>
            <a:endParaRPr lang="es-GT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468" y="3560902"/>
            <a:ext cx="5382972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b="1" dirty="0">
                <a:solidFill>
                  <a:schemeClr val="bg2"/>
                </a:solidFill>
              </a:rPr>
              <a:t>n. 30. </a:t>
            </a:r>
            <a:r>
              <a:rPr lang="es-GT" sz="3100" dirty="0">
                <a:solidFill>
                  <a:schemeClr val="bg2"/>
                </a:solidFill>
              </a:rPr>
              <a:t>La </a:t>
            </a:r>
            <a:r>
              <a:rPr lang="es-GT" sz="3100" u="sng" dirty="0">
                <a:solidFill>
                  <a:schemeClr val="bg2"/>
                </a:solidFill>
              </a:rPr>
              <a:t>libertad</a:t>
            </a:r>
            <a:r>
              <a:rPr lang="es-GT" sz="3100" dirty="0">
                <a:solidFill>
                  <a:schemeClr val="bg2"/>
                </a:solidFill>
              </a:rPr>
              <a:t> es un don </a:t>
            </a:r>
            <a:r>
              <a:rPr lang="es-GT" sz="3100" u="sng" dirty="0">
                <a:solidFill>
                  <a:schemeClr val="bg2"/>
                </a:solidFill>
              </a:rPr>
              <a:t>maravilloso</a:t>
            </a:r>
            <a:r>
              <a:rPr lang="es-GT" sz="3100" dirty="0">
                <a:solidFill>
                  <a:schemeClr val="bg2"/>
                </a:solidFill>
              </a:rPr>
              <a:t> de Dios. </a:t>
            </a:r>
          </a:p>
          <a:p>
            <a:pPr>
              <a:spcBef>
                <a:spcPts val="0"/>
              </a:spcBef>
              <a:buNone/>
            </a:pPr>
            <a:r>
              <a:rPr lang="es-GT" sz="3100" dirty="0">
                <a:solidFill>
                  <a:schemeClr val="bg2"/>
                </a:solidFill>
              </a:rPr>
              <a:t>Incluso cuando nos atrae con su gracia, Dios lo hace de tal</a:t>
            </a:r>
          </a:p>
          <a:p>
            <a:pPr>
              <a:spcBef>
                <a:spcPts val="0"/>
              </a:spcBef>
              <a:buNone/>
            </a:pPr>
            <a:r>
              <a:rPr lang="es-GT" sz="3100" dirty="0">
                <a:solidFill>
                  <a:schemeClr val="bg2"/>
                </a:solidFill>
              </a:rPr>
              <a:t>manera que </a:t>
            </a:r>
            <a:r>
              <a:rPr lang="es-GT" sz="3100" u="sng" dirty="0">
                <a:solidFill>
                  <a:schemeClr val="bg2"/>
                </a:solidFill>
              </a:rPr>
              <a:t>nuestra libertad</a:t>
            </a:r>
            <a:r>
              <a:rPr lang="es-GT" sz="3100" dirty="0">
                <a:solidFill>
                  <a:schemeClr val="bg2"/>
                </a:solidFill>
              </a:rPr>
              <a:t> </a:t>
            </a:r>
            <a:r>
              <a:rPr lang="es-GT" sz="3100" u="sng" dirty="0">
                <a:solidFill>
                  <a:schemeClr val="bg2"/>
                </a:solidFill>
              </a:rPr>
              <a:t>nunca</a:t>
            </a:r>
            <a:r>
              <a:rPr lang="es-GT" sz="3100" dirty="0">
                <a:solidFill>
                  <a:schemeClr val="bg2"/>
                </a:solidFill>
              </a:rPr>
              <a:t> se ve </a:t>
            </a:r>
            <a:r>
              <a:rPr lang="es-GT" sz="3100" u="sng" dirty="0">
                <a:solidFill>
                  <a:schemeClr val="bg2"/>
                </a:solidFill>
              </a:rPr>
              <a:t>violentada</a:t>
            </a:r>
            <a:r>
              <a:rPr lang="es-GT" sz="3100" dirty="0">
                <a:solidFill>
                  <a:schemeClr val="bg2"/>
                </a:solidFill>
              </a:rPr>
              <a:t>.</a:t>
            </a:r>
            <a:endParaRPr lang="es-GT" sz="31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42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  <p:bldP spid="5" grpId="0" build="p" bldLvl="2"/>
      <p:bldP spid="2" grpId="0" build="p" bldLvl="2"/>
      <p:bldP spid="6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188640"/>
            <a:ext cx="6348928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Por eso, sería un </a:t>
            </a:r>
            <a:r>
              <a:rPr lang="es-GT" sz="3300" u="sng" dirty="0">
                <a:solidFill>
                  <a:schemeClr val="bg2"/>
                </a:solidFill>
              </a:rPr>
              <a:t>grave error</a:t>
            </a:r>
            <a:r>
              <a:rPr lang="es-GT" sz="3300" dirty="0">
                <a:solidFill>
                  <a:schemeClr val="bg2"/>
                </a:solidFill>
              </a:rPr>
              <a:t> pensar que, </a:t>
            </a:r>
            <a:r>
              <a:rPr lang="es-GT" sz="3300" u="sng" dirty="0">
                <a:solidFill>
                  <a:schemeClr val="bg2"/>
                </a:solidFill>
              </a:rPr>
              <a:t>lejos de Dios</a:t>
            </a:r>
            <a:r>
              <a:rPr lang="es-GT" sz="3300" dirty="0">
                <a:solidFill>
                  <a:schemeClr val="bg2"/>
                </a:solidFill>
              </a:rPr>
              <a:t> y de su ayuda,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podemos ser </a:t>
            </a:r>
            <a:r>
              <a:rPr lang="es-GT" sz="3300" u="sng" dirty="0">
                <a:solidFill>
                  <a:schemeClr val="bg2"/>
                </a:solidFill>
              </a:rPr>
              <a:t>más libres</a:t>
            </a:r>
            <a:r>
              <a:rPr lang="es-GT" sz="3300" dirty="0">
                <a:solidFill>
                  <a:schemeClr val="bg2"/>
                </a:solidFill>
              </a:rPr>
              <a:t> y, en consecuencia, sentirnos más </a:t>
            </a:r>
            <a:r>
              <a:rPr lang="es-GT" sz="3300" u="sng" dirty="0">
                <a:solidFill>
                  <a:schemeClr val="bg2"/>
                </a:solidFill>
              </a:rPr>
              <a:t>dignos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u="sng" dirty="0">
                <a:solidFill>
                  <a:schemeClr val="bg2"/>
                </a:solidFill>
              </a:rPr>
              <a:t>Desvinculada</a:t>
            </a:r>
            <a:r>
              <a:rPr lang="es-GT" sz="3300" dirty="0">
                <a:solidFill>
                  <a:schemeClr val="bg2"/>
                </a:solidFill>
              </a:rPr>
              <a:t> de su </a:t>
            </a:r>
            <a:r>
              <a:rPr lang="es-GT" sz="3300" u="sng" dirty="0">
                <a:solidFill>
                  <a:schemeClr val="bg2"/>
                </a:solidFill>
              </a:rPr>
              <a:t>Creador</a:t>
            </a:r>
            <a:r>
              <a:rPr lang="es-GT" sz="3300" dirty="0">
                <a:solidFill>
                  <a:schemeClr val="bg2"/>
                </a:solidFill>
              </a:rPr>
              <a:t>, nuestra </a:t>
            </a:r>
            <a:r>
              <a:rPr lang="es-GT" sz="3300" u="sng" dirty="0">
                <a:solidFill>
                  <a:schemeClr val="bg2"/>
                </a:solidFill>
              </a:rPr>
              <a:t>libertad</a:t>
            </a:r>
            <a:r>
              <a:rPr lang="es-GT" sz="3300" dirty="0">
                <a:solidFill>
                  <a:schemeClr val="bg2"/>
                </a:solidFill>
              </a:rPr>
              <a:t> sólo puede debilitarse y </a:t>
            </a:r>
            <a:r>
              <a:rPr lang="es-GT" sz="3300" u="sng" dirty="0">
                <a:solidFill>
                  <a:schemeClr val="bg2"/>
                </a:solidFill>
              </a:rPr>
              <a:t>oscurecerse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692" y="214769"/>
            <a:ext cx="5382972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Como </a:t>
            </a:r>
            <a:r>
              <a:rPr lang="es-GT" u="sng" dirty="0">
                <a:solidFill>
                  <a:schemeClr val="bg2"/>
                </a:solidFill>
              </a:rPr>
              <a:t>consecuencia</a:t>
            </a:r>
            <a:r>
              <a:rPr lang="es-GT" dirty="0">
                <a:solidFill>
                  <a:schemeClr val="bg2"/>
                </a:solidFill>
              </a:rPr>
              <a:t>, también </a:t>
            </a:r>
            <a:r>
              <a:rPr lang="es-GT" u="sng" dirty="0">
                <a:solidFill>
                  <a:schemeClr val="bg2"/>
                </a:solidFill>
              </a:rPr>
              <a:t>fracasará</a:t>
            </a:r>
            <a:r>
              <a:rPr lang="es-GT" dirty="0">
                <a:solidFill>
                  <a:schemeClr val="bg2"/>
                </a:solidFill>
              </a:rPr>
              <a:t> el respeto por la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libertad y la dignidad de los demás.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kumimoji="0" lang="es-GT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Benedicto XVI: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«una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voluntad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que se cree radicalmente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incapaz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buscar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verdad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el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bien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no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tiene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u="sng" dirty="0">
                <a:solidFill>
                  <a:schemeClr val="bg2"/>
                </a:solidFill>
                <a:latin typeface="+mj-lt"/>
              </a:rPr>
              <a:t>razones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objetivas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y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motivos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para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obrar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sino aquellos que </a:t>
            </a:r>
            <a:endParaRPr kumimoji="0" lang="es-GT" sz="27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2" y="3645024"/>
            <a:ext cx="619899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Lo mismo ocurre si la </a:t>
            </a:r>
            <a:r>
              <a:rPr lang="es-GT" sz="3300" u="sng" dirty="0">
                <a:solidFill>
                  <a:schemeClr val="bg2"/>
                </a:solidFill>
              </a:rPr>
              <a:t>libertad</a:t>
            </a:r>
            <a:r>
              <a:rPr lang="es-GT" sz="3300" dirty="0">
                <a:solidFill>
                  <a:schemeClr val="bg2"/>
                </a:solidFill>
              </a:rPr>
              <a:t> se imagina como </a:t>
            </a:r>
            <a:r>
              <a:rPr lang="es-GT" sz="3300" u="sng" dirty="0">
                <a:solidFill>
                  <a:schemeClr val="bg2"/>
                </a:solidFill>
              </a:rPr>
              <a:t>independiente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cualquier </a:t>
            </a:r>
            <a:r>
              <a:rPr lang="es-GT" sz="3300" u="sng" dirty="0">
                <a:solidFill>
                  <a:schemeClr val="bg2"/>
                </a:solidFill>
              </a:rPr>
              <a:t>referencia</a:t>
            </a:r>
            <a:r>
              <a:rPr lang="es-GT" sz="3300" dirty="0">
                <a:solidFill>
                  <a:schemeClr val="bg2"/>
                </a:solidFill>
              </a:rPr>
              <a:t> que no sea </a:t>
            </a:r>
            <a:r>
              <a:rPr lang="es-GT" sz="3300" u="sng" dirty="0">
                <a:solidFill>
                  <a:schemeClr val="bg2"/>
                </a:solidFill>
              </a:rPr>
              <a:t>ella misma</a:t>
            </a:r>
            <a:r>
              <a:rPr lang="es-GT" sz="3300" dirty="0">
                <a:solidFill>
                  <a:schemeClr val="bg2"/>
                </a:solidFill>
              </a:rPr>
              <a:t> y se percibe como una </a:t>
            </a:r>
          </a:p>
          <a:p>
            <a:pPr>
              <a:spcBef>
                <a:spcPts val="0"/>
              </a:spcBef>
              <a:buNone/>
            </a:pPr>
            <a:r>
              <a:rPr lang="es-GT" sz="3300" u="sng" dirty="0">
                <a:solidFill>
                  <a:schemeClr val="bg2"/>
                </a:solidFill>
              </a:rPr>
              <a:t>amenaza</a:t>
            </a:r>
            <a:r>
              <a:rPr lang="es-GT" sz="3300" dirty="0">
                <a:solidFill>
                  <a:schemeClr val="bg2"/>
                </a:solidFill>
              </a:rPr>
              <a:t> cualquier </a:t>
            </a:r>
            <a:r>
              <a:rPr lang="es-GT" sz="3300" u="sng" dirty="0">
                <a:solidFill>
                  <a:schemeClr val="bg2"/>
                </a:solidFill>
              </a:rPr>
              <a:t>relación</a:t>
            </a:r>
            <a:r>
              <a:rPr lang="es-GT" sz="3300" dirty="0">
                <a:solidFill>
                  <a:schemeClr val="bg2"/>
                </a:solidFill>
              </a:rPr>
              <a:t> con una </a:t>
            </a:r>
            <a:r>
              <a:rPr lang="es-GT" sz="3300" u="sng" dirty="0">
                <a:solidFill>
                  <a:schemeClr val="bg2"/>
                </a:solidFill>
              </a:rPr>
              <a:t>verdad precedente</a:t>
            </a:r>
            <a:r>
              <a:rPr lang="es-GT" sz="33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088" y="4781470"/>
            <a:ext cx="5343800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provienen de sus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intereses momentáneos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y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pasajeros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no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tiene una “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identidad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” que custodiar y construir…</a:t>
            </a:r>
          </a:p>
        </p:txBody>
      </p:sp>
    </p:spTree>
    <p:extLst>
      <p:ext uri="{BB962C8B-B14F-4D97-AF65-F5344CB8AC3E}">
        <p14:creationId xmlns:p14="http://schemas.microsoft.com/office/powerpoint/2010/main" val="27145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  <p:bldP spid="2" grpId="0" build="p" bldLvl="2"/>
      <p:bldP spid="6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116632"/>
            <a:ext cx="634892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900" u="sng" dirty="0">
                <a:solidFill>
                  <a:schemeClr val="bg2"/>
                </a:solidFill>
                <a:latin typeface="+mj-lt"/>
              </a:rPr>
              <a:t>No puede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, pues, reclamar el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respeto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por parte de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otras “voluntades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”, que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900" dirty="0">
                <a:solidFill>
                  <a:schemeClr val="bg2"/>
                </a:solidFill>
                <a:latin typeface="+mj-lt"/>
              </a:rPr>
              <a:t>también están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desconectadas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de su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ser más profundo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,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900" dirty="0">
                <a:solidFill>
                  <a:schemeClr val="bg2"/>
                </a:solidFill>
                <a:latin typeface="+mj-lt"/>
              </a:rPr>
              <a:t>y que pueden hacer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prevalecer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otras “razones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” o incluso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ninguna “razón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”.</a:t>
            </a:r>
            <a:endParaRPr kumimoji="0" lang="es-GT" sz="29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676" y="44624"/>
            <a:ext cx="5526988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cualquier </a:t>
            </a:r>
            <a:r>
              <a:rPr lang="es-GT" u="sng" dirty="0">
                <a:solidFill>
                  <a:schemeClr val="bg2"/>
                </a:solidFill>
              </a:rPr>
              <a:t>condicionamiento</a:t>
            </a:r>
            <a:r>
              <a:rPr lang="es-GT" dirty="0">
                <a:solidFill>
                  <a:schemeClr val="bg2"/>
                </a:solidFill>
              </a:rPr>
              <a:t>, </a:t>
            </a:r>
            <a:r>
              <a:rPr lang="es-GT" u="sng" dirty="0">
                <a:solidFill>
                  <a:schemeClr val="bg2"/>
                </a:solidFill>
              </a:rPr>
              <a:t>contexto</a:t>
            </a:r>
            <a:r>
              <a:rPr lang="es-GT" dirty="0">
                <a:solidFill>
                  <a:schemeClr val="bg2"/>
                </a:solidFill>
              </a:rPr>
              <a:t> o </a:t>
            </a:r>
            <a:r>
              <a:rPr lang="es-GT" u="sng" dirty="0">
                <a:solidFill>
                  <a:schemeClr val="bg2"/>
                </a:solidFill>
              </a:rPr>
              <a:t>límite</a:t>
            </a:r>
            <a:r>
              <a:rPr lang="es-GT" dirty="0">
                <a:solidFill>
                  <a:schemeClr val="bg2"/>
                </a:solidFill>
              </a:rPr>
              <a:t>.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Por esto puede decirse que </a:t>
            </a:r>
            <a:r>
              <a:rPr lang="es-GT" u="sng" dirty="0">
                <a:solidFill>
                  <a:schemeClr val="bg2"/>
                </a:solidFill>
              </a:rPr>
              <a:t>unos</a:t>
            </a:r>
            <a:r>
              <a:rPr lang="es-GT" dirty="0">
                <a:solidFill>
                  <a:schemeClr val="bg2"/>
                </a:solidFill>
              </a:rPr>
              <a:t> son </a:t>
            </a:r>
            <a:r>
              <a:rPr lang="es-GT" u="sng" dirty="0">
                <a:solidFill>
                  <a:schemeClr val="bg2"/>
                </a:solidFill>
              </a:rPr>
              <a:t>más “libres” que otros</a:t>
            </a:r>
            <a:r>
              <a:rPr lang="es-GT" dirty="0">
                <a:solidFill>
                  <a:schemeClr val="bg2"/>
                </a:solidFill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dirty="0">
                <a:solidFill>
                  <a:schemeClr val="bg2"/>
                </a:solidFill>
              </a:rPr>
              <a:t>Papa Francisco: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«algunos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nacen en familias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de buena posición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económica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buena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700" u="sng" dirty="0">
                <a:solidFill>
                  <a:schemeClr val="bg2"/>
                </a:solidFill>
                <a:latin typeface="+mj-lt"/>
              </a:rPr>
              <a:t>educación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crecen bien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alimentados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poseen naturalmente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700" u="sng" dirty="0">
                <a:solidFill>
                  <a:schemeClr val="bg2"/>
                </a:solidFill>
                <a:latin typeface="+mj-lt"/>
              </a:rPr>
              <a:t>capacidades destacadas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852936"/>
            <a:ext cx="6198992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900" dirty="0">
                <a:solidFill>
                  <a:schemeClr val="bg2"/>
                </a:solidFill>
                <a:latin typeface="+mj-lt"/>
              </a:rPr>
              <a:t>La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ilusión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de encontrar en el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relativismo moral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la clave para una</a:t>
            </a:r>
          </a:p>
          <a:p>
            <a:pPr>
              <a:spcBef>
                <a:spcPts val="0"/>
              </a:spcBef>
              <a:buNone/>
            </a:pPr>
            <a:r>
              <a:rPr lang="es-GT" sz="2900" u="sng" dirty="0">
                <a:solidFill>
                  <a:schemeClr val="bg2"/>
                </a:solidFill>
                <a:latin typeface="+mj-lt"/>
              </a:rPr>
              <a:t>pacífica convivencia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, es en realidad el origen de la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división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y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negación</a:t>
            </a:r>
          </a:p>
          <a:p>
            <a:pPr>
              <a:spcBef>
                <a:spcPts val="0"/>
              </a:spcBef>
              <a:buNone/>
            </a:pPr>
            <a:r>
              <a:rPr lang="es-GT" sz="2900" dirty="0">
                <a:solidFill>
                  <a:schemeClr val="bg2"/>
                </a:solidFill>
                <a:latin typeface="+mj-lt"/>
              </a:rPr>
              <a:t>de la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dignidad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 de los </a:t>
            </a:r>
            <a:r>
              <a:rPr lang="es-GT" sz="2900" u="sng" dirty="0">
                <a:solidFill>
                  <a:schemeClr val="bg2"/>
                </a:solidFill>
                <a:latin typeface="+mj-lt"/>
              </a:rPr>
              <a:t>seres humanos</a:t>
            </a:r>
            <a:r>
              <a:rPr lang="es-GT" sz="2900" dirty="0">
                <a:solidFill>
                  <a:schemeClr val="bg2"/>
                </a:solidFill>
                <a:latin typeface="+mj-lt"/>
              </a:rPr>
              <a:t>».</a:t>
            </a:r>
          </a:p>
          <a:p>
            <a:pPr>
              <a:spcBef>
                <a:spcPts val="0"/>
              </a:spcBef>
              <a:buNone/>
            </a:pPr>
            <a:endParaRPr lang="es-GT" sz="1100" dirty="0">
              <a:solidFill>
                <a:schemeClr val="bg2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s-GT" sz="3300" b="1" dirty="0">
                <a:solidFill>
                  <a:schemeClr val="bg2"/>
                </a:solidFill>
              </a:rPr>
              <a:t>n. 31: </a:t>
            </a:r>
            <a:r>
              <a:rPr lang="es-GT" sz="3300" dirty="0">
                <a:solidFill>
                  <a:schemeClr val="bg2"/>
                </a:solidFill>
              </a:rPr>
              <a:t>…No es realista afirmar una </a:t>
            </a:r>
            <a:r>
              <a:rPr lang="es-GT" sz="3300" u="sng" dirty="0">
                <a:solidFill>
                  <a:schemeClr val="bg2"/>
                </a:solidFill>
              </a:rPr>
              <a:t>libertad abstracta</a:t>
            </a:r>
            <a:r>
              <a:rPr lang="es-GT" sz="3300" dirty="0">
                <a:solidFill>
                  <a:schemeClr val="bg2"/>
                </a:solidFill>
              </a:rPr>
              <a:t>, libre de</a:t>
            </a:r>
            <a:endParaRPr lang="es-GT" sz="33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628" y="4653136"/>
            <a:ext cx="580706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Ellos seguramente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no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necesitarán un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Estado activo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y sólo reclamarán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libertad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Pero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no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cabe la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misma regla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para una persona con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discapacidad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1087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  <p:bldP spid="2" grpId="0" build="p" bldLvl="2"/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>
            <a:extLst>
              <a:ext uri="{FF2B5EF4-FFF2-40B4-BE49-F238E27FC236}">
                <a16:creationId xmlns:a16="http://schemas.microsoft.com/office/drawing/2014/main" id="{0A0F4DF3-8180-A667-468A-7A43E714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28997"/>
            <a:ext cx="1166529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En las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3 primeras Partes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la </a:t>
            </a:r>
            <a:r>
              <a:rPr lang="es-MX" sz="33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Declaración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recuerda los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principios fundamentales y teóricos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para ofrecer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aclaraciones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que puedan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evitar las frecuentes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confusiones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en el uso del término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“dignidad”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DBD7236B-97C8-134F-B785-F2F16F74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32" y="1988840"/>
            <a:ext cx="11665296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4ª Parte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presenta algunos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problemas actuales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en los que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no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se reconoce adecuadamente la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inmensa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e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inalienable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dignidad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de todo ser humano.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endParaRPr lang="es-MX" sz="22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Iglesia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denuncia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estas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graves y actuales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violaciones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de la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dignidad humana 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porque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no se pueden separar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la Fe 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y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Evangelización cristiana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de la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defensa de la dignidad de todos los seres humanos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merecedores de una vida digna.</a:t>
            </a:r>
          </a:p>
        </p:txBody>
      </p:sp>
    </p:spTree>
    <p:extLst>
      <p:ext uri="{BB962C8B-B14F-4D97-AF65-F5344CB8AC3E}">
        <p14:creationId xmlns:p14="http://schemas.microsoft.com/office/powerpoint/2010/main" val="150942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2"/>
      <p:bldP spid="2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2" y="111983"/>
            <a:ext cx="6348928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para alguien que nació en un hogar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extremadamente pobre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para alguien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que creció con una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educación de baja calidad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y con escasas posibilidades de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600" u="sng" dirty="0">
                <a:solidFill>
                  <a:schemeClr val="bg2"/>
                </a:solidFill>
                <a:latin typeface="+mj-lt"/>
              </a:rPr>
              <a:t>curar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 adecuadamente sus </a:t>
            </a:r>
            <a:r>
              <a:rPr lang="es-GT" sz="2600" u="sng" dirty="0">
                <a:solidFill>
                  <a:schemeClr val="bg2"/>
                </a:solidFill>
                <a:latin typeface="+mj-lt"/>
              </a:rPr>
              <a:t>enfermedades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. </a:t>
            </a:r>
            <a:endParaRPr kumimoji="0" lang="es-GT" sz="26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44624"/>
            <a:ext cx="53807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Para que sea posible una </a:t>
            </a:r>
            <a:r>
              <a:rPr lang="es-GT" u="sng" dirty="0">
                <a:solidFill>
                  <a:schemeClr val="bg2"/>
                </a:solidFill>
              </a:rPr>
              <a:t>auténtica libertad</a:t>
            </a:r>
            <a:r>
              <a:rPr lang="es-GT" dirty="0">
                <a:solidFill>
                  <a:schemeClr val="bg2"/>
                </a:solidFill>
              </a:rPr>
              <a:t> «tenemos que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volver a llevar la </a:t>
            </a:r>
            <a:r>
              <a:rPr lang="es-GT" u="sng" dirty="0">
                <a:solidFill>
                  <a:schemeClr val="bg2"/>
                </a:solidFill>
              </a:rPr>
              <a:t>dignidad humana</a:t>
            </a:r>
            <a:r>
              <a:rPr lang="es-GT" dirty="0">
                <a:solidFill>
                  <a:schemeClr val="bg2"/>
                </a:solidFill>
              </a:rPr>
              <a:t> al </a:t>
            </a:r>
            <a:r>
              <a:rPr lang="es-GT" u="sng" dirty="0">
                <a:solidFill>
                  <a:schemeClr val="bg2"/>
                </a:solidFill>
              </a:rPr>
              <a:t>centro</a:t>
            </a:r>
            <a:r>
              <a:rPr lang="es-GT" dirty="0">
                <a:solidFill>
                  <a:schemeClr val="bg2"/>
                </a:solidFill>
              </a:rPr>
              <a:t> y que sobre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ese </a:t>
            </a:r>
            <a:r>
              <a:rPr lang="es-GT" u="sng" dirty="0">
                <a:solidFill>
                  <a:schemeClr val="bg2"/>
                </a:solidFill>
              </a:rPr>
              <a:t>pilar</a:t>
            </a:r>
            <a:r>
              <a:rPr lang="es-GT" dirty="0">
                <a:solidFill>
                  <a:schemeClr val="bg2"/>
                </a:solidFill>
              </a:rPr>
              <a:t> se construyan las </a:t>
            </a:r>
            <a:r>
              <a:rPr lang="es-GT" u="sng" dirty="0">
                <a:solidFill>
                  <a:schemeClr val="bg2"/>
                </a:solidFill>
              </a:rPr>
              <a:t>estructuras sociales</a:t>
            </a:r>
            <a:r>
              <a:rPr lang="es-GT" dirty="0">
                <a:solidFill>
                  <a:schemeClr val="bg2"/>
                </a:solidFill>
              </a:rPr>
              <a:t> </a:t>
            </a:r>
            <a:r>
              <a:rPr lang="es-GT" u="sng" dirty="0">
                <a:solidFill>
                  <a:schemeClr val="bg2"/>
                </a:solidFill>
              </a:rPr>
              <a:t>alternativas</a:t>
            </a:r>
            <a:r>
              <a:rPr lang="es-GT" dirty="0">
                <a:solidFill>
                  <a:schemeClr val="bg2"/>
                </a:solidFill>
              </a:rPr>
              <a:t> 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>
                <a:solidFill>
                  <a:schemeClr val="bg2"/>
                </a:solidFill>
              </a:rPr>
              <a:t>que necesitamos».</a:t>
            </a:r>
            <a:endParaRPr lang="es-GT" sz="27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60" y="2204864"/>
            <a:ext cx="619899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Si la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sociedad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se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rige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primariamente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por los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criterios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de la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libertad de</a:t>
            </a:r>
          </a:p>
          <a:p>
            <a:pPr>
              <a:spcBef>
                <a:spcPts val="0"/>
              </a:spcBef>
              <a:buNone/>
            </a:pPr>
            <a:r>
              <a:rPr lang="es-GT" sz="2700" u="sng" dirty="0">
                <a:solidFill>
                  <a:schemeClr val="bg2"/>
                </a:solidFill>
                <a:latin typeface="+mj-lt"/>
              </a:rPr>
              <a:t>mercado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y de la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eficiencia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no hay lugar para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ellos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y la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fraternidad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será</a:t>
            </a:r>
          </a:p>
          <a:p>
            <a:pPr>
              <a:spcBef>
                <a:spcPts val="0"/>
              </a:spcBef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una expresión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romántica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más».</a:t>
            </a:r>
          </a:p>
          <a:p>
            <a:pPr>
              <a:spcBef>
                <a:spcPts val="0"/>
              </a:spcBef>
              <a:buNone/>
            </a:pPr>
            <a:endParaRPr lang="es-GT" sz="1100" dirty="0">
              <a:solidFill>
                <a:schemeClr val="bg2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Es necesario comprender que 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«la </a:t>
            </a:r>
            <a:r>
              <a:rPr lang="es-GT" sz="2600" u="sng" dirty="0">
                <a:solidFill>
                  <a:schemeClr val="bg2"/>
                </a:solidFill>
                <a:latin typeface="+mj-lt"/>
              </a:rPr>
              <a:t>liberación de las injusticias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 promueve la</a:t>
            </a:r>
          </a:p>
          <a:p>
            <a:pPr>
              <a:spcBef>
                <a:spcPts val="0"/>
              </a:spcBef>
              <a:buNone/>
            </a:pPr>
            <a:r>
              <a:rPr lang="es-GT" sz="2600" u="sng" dirty="0">
                <a:solidFill>
                  <a:schemeClr val="bg2"/>
                </a:solidFill>
                <a:latin typeface="+mj-lt"/>
              </a:rPr>
              <a:t>libertad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 y la </a:t>
            </a:r>
            <a:r>
              <a:rPr lang="es-GT" sz="2600" u="sng" dirty="0">
                <a:solidFill>
                  <a:schemeClr val="bg2"/>
                </a:solidFill>
                <a:latin typeface="+mj-lt"/>
              </a:rPr>
              <a:t>dignidad</a:t>
            </a:r>
            <a:r>
              <a:rPr lang="es-GT" sz="2600" dirty="0">
                <a:solidFill>
                  <a:schemeClr val="bg2"/>
                </a:solidFill>
                <a:latin typeface="+mj-lt"/>
              </a:rPr>
              <a:t> humana» </a:t>
            </a:r>
            <a:r>
              <a:rPr lang="es-GT" dirty="0">
                <a:solidFill>
                  <a:schemeClr val="bg2"/>
                </a:solidFill>
              </a:rPr>
              <a:t>en </a:t>
            </a:r>
            <a:r>
              <a:rPr lang="es-GT" u="sng" dirty="0">
                <a:solidFill>
                  <a:schemeClr val="bg2"/>
                </a:solidFill>
              </a:rPr>
              <a:t>todos</a:t>
            </a:r>
          </a:p>
          <a:p>
            <a:pPr>
              <a:spcBef>
                <a:spcPts val="0"/>
              </a:spcBef>
              <a:buNone/>
            </a:pPr>
            <a:r>
              <a:rPr lang="es-GT" dirty="0">
                <a:solidFill>
                  <a:schemeClr val="bg2"/>
                </a:solidFill>
              </a:rPr>
              <a:t>los </a:t>
            </a:r>
            <a:r>
              <a:rPr lang="es-GT" u="sng" dirty="0">
                <a:solidFill>
                  <a:schemeClr val="bg2"/>
                </a:solidFill>
              </a:rPr>
              <a:t>niveles</a:t>
            </a:r>
            <a:r>
              <a:rPr lang="es-GT" dirty="0">
                <a:solidFill>
                  <a:schemeClr val="bg2"/>
                </a:solidFill>
              </a:rPr>
              <a:t> y relaciones de las acciones humanas.</a:t>
            </a:r>
            <a:endParaRPr lang="es-GT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468" y="3789040"/>
            <a:ext cx="5499212" cy="26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dirty="0">
                <a:solidFill>
                  <a:schemeClr val="bg2"/>
                </a:solidFill>
              </a:rPr>
              <a:t>La </a:t>
            </a:r>
            <a:r>
              <a:rPr lang="es-GT" u="sng" dirty="0">
                <a:solidFill>
                  <a:schemeClr val="bg2"/>
                </a:solidFill>
              </a:rPr>
              <a:t>libertad real</a:t>
            </a:r>
            <a:r>
              <a:rPr lang="es-GT" dirty="0">
                <a:solidFill>
                  <a:schemeClr val="bg2"/>
                </a:solidFill>
              </a:rPr>
              <a:t> e </a:t>
            </a:r>
            <a:r>
              <a:rPr lang="es-GT" u="sng" dirty="0">
                <a:solidFill>
                  <a:schemeClr val="bg2"/>
                </a:solidFill>
              </a:rPr>
              <a:t>histórica</a:t>
            </a:r>
            <a:r>
              <a:rPr lang="es-GT" dirty="0">
                <a:solidFill>
                  <a:schemeClr val="bg2"/>
                </a:solidFill>
              </a:rPr>
              <a:t> siempre necesita ser “</a:t>
            </a:r>
            <a:r>
              <a:rPr lang="es-GT" u="sng" dirty="0">
                <a:solidFill>
                  <a:schemeClr val="bg2"/>
                </a:solidFill>
              </a:rPr>
              <a:t>liberada</a:t>
            </a:r>
            <a:r>
              <a:rPr lang="es-GT" dirty="0">
                <a:solidFill>
                  <a:schemeClr val="bg2"/>
                </a:solidFill>
              </a:rPr>
              <a:t>”. </a:t>
            </a:r>
          </a:p>
          <a:p>
            <a:pPr>
              <a:buNone/>
            </a:pPr>
            <a:r>
              <a:rPr lang="es-GT" dirty="0">
                <a:solidFill>
                  <a:schemeClr val="bg2"/>
                </a:solidFill>
              </a:rPr>
              <a:t>Y se deberá, también, reafirmar el </a:t>
            </a:r>
            <a:r>
              <a:rPr lang="es-GT" u="sng" dirty="0">
                <a:solidFill>
                  <a:schemeClr val="bg2"/>
                </a:solidFill>
              </a:rPr>
              <a:t>derecho</a:t>
            </a:r>
            <a:r>
              <a:rPr lang="es-GT" dirty="0">
                <a:solidFill>
                  <a:schemeClr val="bg2"/>
                </a:solidFill>
              </a:rPr>
              <a:t> fundamental a la </a:t>
            </a:r>
            <a:r>
              <a:rPr lang="es-GT" u="sng" dirty="0">
                <a:solidFill>
                  <a:schemeClr val="bg2"/>
                </a:solidFill>
              </a:rPr>
              <a:t>libertad religiosa</a:t>
            </a:r>
            <a:r>
              <a:rPr lang="es-GT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17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  <p:bldP spid="2" grpId="0" build="p" bldLvl="2"/>
      <p:bldP spid="6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12" y="226383"/>
            <a:ext cx="634892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  <a:latin typeface="+mn-lt"/>
              </a:rPr>
              <a:t>n. 32: </a:t>
            </a:r>
            <a:r>
              <a:rPr lang="es-GT" sz="3300" dirty="0">
                <a:solidFill>
                  <a:schemeClr val="bg2"/>
                </a:solidFill>
                <a:latin typeface="+mn-lt"/>
              </a:rPr>
              <a:t>…</a:t>
            </a:r>
            <a:r>
              <a:rPr lang="es-GT" sz="3300" dirty="0">
                <a:solidFill>
                  <a:schemeClr val="bg2"/>
                </a:solidFill>
              </a:rPr>
              <a:t>es evidente que </a:t>
            </a:r>
            <a:r>
              <a:rPr lang="es-GT" sz="3300" u="sng" dirty="0">
                <a:solidFill>
                  <a:schemeClr val="bg2"/>
                </a:solidFill>
              </a:rPr>
              <a:t>la historia de la humanidad</a:t>
            </a:r>
            <a:r>
              <a:rPr lang="es-GT" sz="3300" dirty="0">
                <a:solidFill>
                  <a:schemeClr val="bg2"/>
                </a:solidFill>
              </a:rPr>
              <a:t> muestra un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u="sng" dirty="0">
                <a:solidFill>
                  <a:schemeClr val="bg2"/>
                </a:solidFill>
              </a:rPr>
              <a:t>progreso </a:t>
            </a:r>
            <a:r>
              <a:rPr lang="es-GT" sz="3300" dirty="0">
                <a:solidFill>
                  <a:schemeClr val="bg2"/>
                </a:solidFill>
              </a:rPr>
              <a:t>en la </a:t>
            </a:r>
            <a:r>
              <a:rPr lang="es-GT" sz="3300" u="sng" dirty="0">
                <a:solidFill>
                  <a:schemeClr val="bg2"/>
                </a:solidFill>
              </a:rPr>
              <a:t>comprensión</a:t>
            </a:r>
            <a:r>
              <a:rPr lang="es-GT" sz="3300" dirty="0">
                <a:solidFill>
                  <a:schemeClr val="bg2"/>
                </a:solidFill>
              </a:rPr>
              <a:t> de la </a:t>
            </a:r>
            <a:r>
              <a:rPr lang="es-GT" sz="3300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y la </a:t>
            </a:r>
            <a:r>
              <a:rPr lang="es-GT" sz="3300" u="sng" dirty="0">
                <a:solidFill>
                  <a:schemeClr val="bg2"/>
                </a:solidFill>
              </a:rPr>
              <a:t>libertad</a:t>
            </a:r>
            <a:r>
              <a:rPr lang="es-GT" sz="3300" dirty="0">
                <a:solidFill>
                  <a:schemeClr val="bg2"/>
                </a:solidFill>
              </a:rPr>
              <a:t> de las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personas, no sin </a:t>
            </a:r>
            <a:r>
              <a:rPr lang="es-GT" sz="3300" u="sng" dirty="0">
                <a:solidFill>
                  <a:schemeClr val="bg2"/>
                </a:solidFill>
              </a:rPr>
              <a:t>sombras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  <a:r>
              <a:rPr lang="es-GT" sz="3300" u="sng" dirty="0">
                <a:solidFill>
                  <a:schemeClr val="bg2"/>
                </a:solidFill>
              </a:rPr>
              <a:t>peligros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u="sng" dirty="0">
                <a:solidFill>
                  <a:schemeClr val="bg2"/>
                </a:solidFill>
              </a:rPr>
              <a:t>involución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r>
              <a:rPr lang="es-GT" sz="3300" dirty="0">
                <a:solidFill>
                  <a:schemeClr val="bg2"/>
                </a:solidFill>
                <a:latin typeface="+mn-lt"/>
              </a:rPr>
              <a:t> 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692" y="278541"/>
            <a:ext cx="5454980" cy="27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u="sng" dirty="0">
                <a:solidFill>
                  <a:schemeClr val="bg2"/>
                </a:solidFill>
              </a:rPr>
              <a:t>marginación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u="sng" dirty="0">
                <a:solidFill>
                  <a:schemeClr val="bg2"/>
                </a:solidFill>
              </a:rPr>
              <a:t>mujeres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u="sng" dirty="0">
                <a:solidFill>
                  <a:schemeClr val="bg2"/>
                </a:solidFill>
              </a:rPr>
              <a:t>niños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u="sng" dirty="0">
                <a:solidFill>
                  <a:schemeClr val="bg2"/>
                </a:solidFill>
              </a:rPr>
              <a:t>enfermos</a:t>
            </a:r>
            <a:r>
              <a:rPr lang="es-GT" sz="3300" dirty="0">
                <a:solidFill>
                  <a:schemeClr val="bg2"/>
                </a:solidFill>
              </a:rPr>
              <a:t> y personas con </a:t>
            </a:r>
          </a:p>
          <a:p>
            <a:pPr>
              <a:spcBef>
                <a:spcPts val="0"/>
              </a:spcBef>
              <a:buNone/>
            </a:pPr>
            <a:r>
              <a:rPr lang="es-GT" sz="3300" u="sng" dirty="0">
                <a:solidFill>
                  <a:schemeClr val="bg2"/>
                </a:solidFill>
              </a:rPr>
              <a:t>discapacidad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  <a:p>
            <a:pPr>
              <a:buNone/>
            </a:pPr>
            <a:r>
              <a:rPr lang="es-GT" sz="3300" dirty="0">
                <a:solidFill>
                  <a:schemeClr val="bg2"/>
                </a:solidFill>
              </a:rPr>
              <a:t>Pero este arduo camino dista mucho de haber terminado.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08" y="3501008"/>
            <a:ext cx="634892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Testigo de ello es la </a:t>
            </a:r>
            <a:r>
              <a:rPr lang="es-GT" sz="3300" u="sng" dirty="0">
                <a:solidFill>
                  <a:schemeClr val="bg2"/>
                </a:solidFill>
              </a:rPr>
              <a:t>creciente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u="sng" dirty="0">
                <a:solidFill>
                  <a:schemeClr val="bg2"/>
                </a:solidFill>
              </a:rPr>
              <a:t>aspiración</a:t>
            </a:r>
            <a:r>
              <a:rPr lang="es-GT" sz="3300" dirty="0">
                <a:solidFill>
                  <a:schemeClr val="bg2"/>
                </a:solidFill>
              </a:rPr>
              <a:t> –también por influencia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cristiana, que sigue siendo fermento incluso en una sociedad cada vez 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más secularizada– a </a:t>
            </a:r>
            <a:r>
              <a:rPr lang="es-GT" sz="3300" u="sng" dirty="0">
                <a:solidFill>
                  <a:schemeClr val="bg2"/>
                </a:solidFill>
              </a:rPr>
              <a:t>erradicar</a:t>
            </a:r>
            <a:r>
              <a:rPr lang="es-GT" sz="3300" dirty="0">
                <a:solidFill>
                  <a:schemeClr val="bg2"/>
                </a:solidFill>
              </a:rPr>
              <a:t> el </a:t>
            </a:r>
            <a:r>
              <a:rPr lang="es-GT" sz="3300" u="sng" dirty="0">
                <a:solidFill>
                  <a:schemeClr val="bg2"/>
                </a:solidFill>
              </a:rPr>
              <a:t>racismo</a:t>
            </a:r>
            <a:r>
              <a:rPr lang="es-GT" sz="3300" dirty="0">
                <a:solidFill>
                  <a:schemeClr val="bg2"/>
                </a:solidFill>
              </a:rPr>
              <a:t>, la </a:t>
            </a:r>
            <a:r>
              <a:rPr lang="es-GT" sz="3300" u="sng" dirty="0">
                <a:solidFill>
                  <a:schemeClr val="bg2"/>
                </a:solidFill>
              </a:rPr>
              <a:t>esclavitud</a:t>
            </a:r>
            <a:r>
              <a:rPr lang="es-GT" sz="3300" dirty="0">
                <a:solidFill>
                  <a:schemeClr val="bg2"/>
                </a:solidFill>
              </a:rPr>
              <a:t> y la </a:t>
            </a:r>
            <a:endParaRPr lang="es-GT" sz="33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636" y="3091612"/>
            <a:ext cx="5416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MX" dirty="0">
                <a:solidFill>
                  <a:schemeClr val="bg2"/>
                </a:solidFill>
              </a:rPr>
              <a:t>---</a:t>
            </a:r>
            <a:endParaRPr lang="es-G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  <p:bldP spid="2" grpId="0" build="p" bldLvl="2"/>
      <p:bldP spid="6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DF119F10-1FB4-8CEF-09F4-A922CF0D7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4907" y="173411"/>
            <a:ext cx="8424862" cy="10795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s-ES" altLang="en-US" sz="3600" b="1" dirty="0">
                <a:solidFill>
                  <a:schemeClr val="bg2"/>
                </a:solidFill>
              </a:rPr>
              <a:t>¿</a:t>
            </a:r>
            <a:r>
              <a:rPr lang="es-ES" altLang="en-US" sz="3600" b="1" u="sng" dirty="0">
                <a:solidFill>
                  <a:schemeClr val="bg2"/>
                </a:solidFill>
              </a:rPr>
              <a:t>Mundo “No-Occidental”</a:t>
            </a:r>
            <a:r>
              <a:rPr lang="es-ES" altLang="en-US" sz="3600" b="1" dirty="0">
                <a:solidFill>
                  <a:schemeClr val="bg2"/>
                </a:solidFill>
              </a:rPr>
              <a:t> </a:t>
            </a:r>
            <a:r>
              <a:rPr lang="es-ES" altLang="en-US" sz="3600" dirty="0">
                <a:solidFill>
                  <a:schemeClr val="bg2"/>
                </a:solidFill>
              </a:rPr>
              <a:t>(cristiano)?</a:t>
            </a:r>
            <a:endParaRPr lang="es-MX" altLang="en-US" sz="3600" dirty="0">
              <a:solidFill>
                <a:schemeClr val="bg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B8A3DF-92E6-BC01-4FEB-474E985E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6" y="1838325"/>
            <a:ext cx="488156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776335-EC4A-F5BC-7DA8-41886B4F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6" y="5019676"/>
            <a:ext cx="495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2400">
                <a:solidFill>
                  <a:srgbClr val="000000"/>
                </a:solidFill>
              </a:rPr>
              <a:t>Al 19-Mayo 2024: Murió Presidente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2D4365-4D2E-3180-6DA9-CC322023C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3268664"/>
            <a:ext cx="1368425" cy="1570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MX" altLang="en-US" sz="24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GT" altLang="en-US" sz="24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GT" altLang="en-US" sz="24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GT" altLang="en-US" sz="2400">
              <a:solidFill>
                <a:srgbClr val="FFFFF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4C6ABFD-8363-544B-C926-E3D0DDBFD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1" y="2708275"/>
            <a:ext cx="1368425" cy="1201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MX" altLang="en-US" sz="24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GT" altLang="en-US" sz="24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GT" altLang="en-US" sz="24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D27148-6F14-5C80-9807-0E80EA680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1" y="3994151"/>
            <a:ext cx="1368425" cy="830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MX" altLang="en-US" sz="24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s-MX" altLang="en-US" sz="2400">
              <a:solidFill>
                <a:srgbClr val="FFFFFF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4B4C7A0-9C55-5958-CB69-F59869E02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1700214"/>
            <a:ext cx="381635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MX" altLang="es-GT" sz="3000">
                <a:solidFill>
                  <a:srgbClr val="000000"/>
                </a:solidFill>
              </a:rPr>
              <a:t>POSIBLE CAUSA DE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MX" altLang="es-GT" sz="3000">
                <a:solidFill>
                  <a:srgbClr val="000000"/>
                </a:solidFill>
              </a:rPr>
              <a:t>PENA DE MUERTE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MX" altLang="es-GT" sz="3000">
                <a:solidFill>
                  <a:srgbClr val="000000"/>
                </a:solidFill>
              </a:rPr>
              <a:t>-Adulterio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MX" altLang="es-GT" sz="3000">
                <a:solidFill>
                  <a:srgbClr val="000000"/>
                </a:solidFill>
              </a:rPr>
              <a:t>-Pornografía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MX" altLang="es-GT" sz="2200">
                <a:solidFill>
                  <a:srgbClr val="000000"/>
                </a:solidFill>
              </a:rPr>
              <a:t>(Producirla)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s-MX" altLang="es-GT" sz="3000">
                <a:solidFill>
                  <a:srgbClr val="000000"/>
                </a:solidFill>
              </a:rPr>
              <a:t>-Llevar mal el velo</a:t>
            </a:r>
          </a:p>
        </p:txBody>
      </p:sp>
      <p:pic>
        <p:nvPicPr>
          <p:cNvPr id="12" name="Imagen 11" descr="Una mujer con un texto en blanco&#10;&#10;Descripción generada automáticamente">
            <a:extLst>
              <a:ext uri="{FF2B5EF4-FFF2-40B4-BE49-F238E27FC236}">
                <a16:creationId xmlns:a16="http://schemas.microsoft.com/office/drawing/2014/main" id="{073AB65B-9857-A2BD-F298-1A0AECE7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4437064"/>
            <a:ext cx="34591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FCB26C2-B43F-0811-28C2-CBBF284F3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00801"/>
            <a:ext cx="288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2400">
                <a:solidFill>
                  <a:srgbClr val="000000"/>
                </a:solidFill>
              </a:rPr>
              <a:t>Mahsa Amini: 2022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AABDB71-771D-1B15-B5F2-98812719C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672" y="5114966"/>
            <a:ext cx="51498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1400" b="1" dirty="0">
                <a:solidFill>
                  <a:srgbClr val="000000"/>
                </a:solidFill>
              </a:rPr>
              <a:t>Fuentes: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2400" dirty="0">
                <a:solidFill>
                  <a:srgbClr val="000000"/>
                </a:solidFill>
              </a:rPr>
              <a:t>-</a:t>
            </a:r>
            <a:r>
              <a:rPr lang="es-MX" altLang="es-GT" sz="400" b="1" dirty="0">
                <a:solidFill>
                  <a:srgbClr val="000000"/>
                </a:solidFill>
              </a:rPr>
              <a:t>https://hypermediamagazine.com/actualidad-noticias-prensa-sucesos-cuba/internacional-noticias-</a:t>
            </a:r>
            <a:r>
              <a:rPr lang="es-MX" altLang="es-GT" sz="400" b="1" dirty="0" err="1">
                <a:solidFill>
                  <a:srgbClr val="000000"/>
                </a:solidFill>
              </a:rPr>
              <a:t>analisis</a:t>
            </a:r>
            <a:r>
              <a:rPr lang="es-MX" altLang="es-GT" sz="400" b="1" dirty="0">
                <a:solidFill>
                  <a:srgbClr val="000000"/>
                </a:solidFill>
              </a:rPr>
              <a:t>-actualidad/costa-rica-preocupada-por-la-presencia-de-iran-rusia-y-china-en-venezuela-nicaragua-y-cuba/ 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2400" dirty="0">
                <a:solidFill>
                  <a:srgbClr val="000000"/>
                </a:solidFill>
              </a:rPr>
              <a:t>- </a:t>
            </a:r>
            <a:r>
              <a:rPr lang="es-MX" altLang="es-GT" sz="600" b="1" dirty="0">
                <a:solidFill>
                  <a:srgbClr val="000000"/>
                </a:solidFill>
              </a:rPr>
              <a:t>https://www.dw.com/es/oleada-de-ejecuciones-en-ir%C3%A1n-la-pena-de-muerte-como-venganza/a-65649312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2400" b="1" dirty="0">
                <a:solidFill>
                  <a:srgbClr val="000000"/>
                </a:solidFill>
              </a:rPr>
              <a:t>- </a:t>
            </a:r>
            <a:r>
              <a:rPr lang="es-MX" altLang="es-GT" sz="600" b="1" dirty="0">
                <a:solidFill>
                  <a:srgbClr val="000000"/>
                </a:solidFill>
              </a:rPr>
              <a:t>https://www.emol.com/noticias/internacional/2007/06/13/259056/iran-castigara-delitos-de-pornografia-con-pena-de-muerte.html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2400" dirty="0">
                <a:solidFill>
                  <a:srgbClr val="000000"/>
                </a:solidFill>
              </a:rPr>
              <a:t>- </a:t>
            </a:r>
            <a:r>
              <a:rPr lang="es-MX" altLang="es-GT" sz="600" b="1" dirty="0">
                <a:solidFill>
                  <a:srgbClr val="000000"/>
                </a:solidFill>
              </a:rPr>
              <a:t>https://www.rainews.it/articoli/2024/04/iran-nuova-ondata-di-repressione-sulle-donne-senza-velo-87e9534a-a6dc-41ec-a51e-1e26f03aa6b0.html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5DC7B0C-333F-6BDE-748B-376DDC3B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9" y="874714"/>
            <a:ext cx="34004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6217C52-8F58-1247-ED93-33AEDBCCC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454">
            <a:off x="1724025" y="2582863"/>
            <a:ext cx="87439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15" name="Conector recto de flecha 13">
            <a:extLst>
              <a:ext uri="{FF2B5EF4-FFF2-40B4-BE49-F238E27FC236}">
                <a16:creationId xmlns:a16="http://schemas.microsoft.com/office/drawing/2014/main" id="{117BB160-CB8E-5645-B56F-218BAE9ECBCD}"/>
              </a:ext>
            </a:extLst>
          </p:cNvPr>
          <p:cNvCxnSpPr>
            <a:cxnSpLocks/>
          </p:cNvCxnSpPr>
          <p:nvPr/>
        </p:nvCxnSpPr>
        <p:spPr bwMode="auto">
          <a:xfrm flipH="1">
            <a:off x="5546726" y="3971925"/>
            <a:ext cx="493713" cy="128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83358F4D-FABB-81E8-072D-6E353C1C18C9}"/>
              </a:ext>
            </a:extLst>
          </p:cNvPr>
          <p:cNvSpPr txBox="1"/>
          <p:nvPr/>
        </p:nvSpPr>
        <p:spPr>
          <a:xfrm>
            <a:off x="1836738" y="2271713"/>
            <a:ext cx="4800600" cy="43180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MX" sz="2200" dirty="0">
                <a:solidFill>
                  <a:srgbClr val="FFFFFF"/>
                </a:solidFill>
                <a:latin typeface="Arial"/>
              </a:rPr>
              <a:t>EJECUCIONES IRÁN DESDE 2015</a:t>
            </a:r>
            <a:endParaRPr lang="es-GT" sz="220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25617" name="Conector recto de flecha 4">
            <a:extLst>
              <a:ext uri="{FF2B5EF4-FFF2-40B4-BE49-F238E27FC236}">
                <a16:creationId xmlns:a16="http://schemas.microsoft.com/office/drawing/2014/main" id="{CBF7DD8C-9E93-1732-436A-3F98E85EA471}"/>
              </a:ext>
            </a:extLst>
          </p:cNvPr>
          <p:cNvCxnSpPr>
            <a:cxnSpLocks/>
          </p:cNvCxnSpPr>
          <p:nvPr/>
        </p:nvCxnSpPr>
        <p:spPr bwMode="auto">
          <a:xfrm flipH="1">
            <a:off x="3441701" y="2976564"/>
            <a:ext cx="492125" cy="130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2005B2B6-A634-9F2E-F5BF-71C81BF8D440}"/>
              </a:ext>
            </a:extLst>
          </p:cNvPr>
          <p:cNvSpPr txBox="1"/>
          <p:nvPr/>
        </p:nvSpPr>
        <p:spPr>
          <a:xfrm>
            <a:off x="70625" y="5563537"/>
            <a:ext cx="1424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800" dirty="0">
                <a:solidFill>
                  <a:srgbClr val="FF0000"/>
                </a:solidFill>
              </a:rPr>
              <a:t>CONTEXTO</a:t>
            </a:r>
          </a:p>
          <a:p>
            <a:r>
              <a:rPr lang="es-MX" sz="1800" dirty="0">
                <a:solidFill>
                  <a:srgbClr val="FF0000"/>
                </a:solidFill>
              </a:rPr>
              <a:t> EXTRA</a:t>
            </a:r>
          </a:p>
          <a:p>
            <a:r>
              <a:rPr lang="es-MX" sz="1800" dirty="0">
                <a:solidFill>
                  <a:srgbClr val="FF0000"/>
                </a:solidFill>
              </a:rPr>
              <a:t> (RGI)</a:t>
            </a:r>
            <a:endParaRPr lang="es-GT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3" autoUpdateAnimBg="0"/>
      <p:bldP spid="6" grpId="0"/>
      <p:bldP spid="7" grpId="0" animBg="1"/>
      <p:bldP spid="8" grpId="0" animBg="1"/>
      <p:bldP spid="9" grpId="0" animBg="1"/>
      <p:bldP spid="10" grpId="0" build="p" bldLvl="2"/>
      <p:bldP spid="13" grpId="0"/>
      <p:bldP spid="16" grpId="0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B6ECE7C2-6577-5BAE-EC7A-4FBA4B6D8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2775" y="115889"/>
            <a:ext cx="8426450" cy="1081087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s-ES" altLang="en-US" sz="3600" b="1">
                <a:solidFill>
                  <a:schemeClr val="bg2"/>
                </a:solidFill>
              </a:rPr>
              <a:t>¿</a:t>
            </a:r>
            <a:r>
              <a:rPr lang="es-ES" altLang="en-US" sz="3600" b="1" u="sng">
                <a:solidFill>
                  <a:schemeClr val="bg2"/>
                </a:solidFill>
              </a:rPr>
              <a:t>Corea del Norte y del Sur</a:t>
            </a:r>
            <a:r>
              <a:rPr lang="es-ES" altLang="en-US" sz="3600" b="1">
                <a:solidFill>
                  <a:schemeClr val="bg2"/>
                </a:solidFill>
              </a:rPr>
              <a:t>?</a:t>
            </a:r>
            <a:endParaRPr lang="es-MX" altLang="en-US" sz="3600" b="1">
              <a:solidFill>
                <a:schemeClr val="bg2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DAE14C-81D0-0C3A-F54C-816ACCEF7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738" y="4365626"/>
            <a:ext cx="49577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3300" b="1">
                <a:solidFill>
                  <a:srgbClr val="000000"/>
                </a:solidFill>
              </a:rPr>
              <a:t>¿22 mil chinos por la Frontera México-USA?</a:t>
            </a:r>
          </a:p>
        </p:txBody>
      </p:sp>
      <p:pic>
        <p:nvPicPr>
          <p:cNvPr id="5" name="Picture 12" descr="Cuando estás ahí te das cuenta que son unos pocos centímetros y puedes  pasar con facilidad”: cómo es visitar la Zona Desmilitarizada entre las  Coreas en un tour turístico | Internacional |">
            <a:extLst>
              <a:ext uri="{FF2B5EF4-FFF2-40B4-BE49-F238E27FC236}">
                <a16:creationId xmlns:a16="http://schemas.microsoft.com/office/drawing/2014/main" id="{A9AB5568-B3D6-9463-B072-5A4DBFBA9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9" y="765176"/>
            <a:ext cx="4643437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E150ED5-D042-473E-EC59-6DB9F244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7099">
            <a:off x="1792289" y="1106489"/>
            <a:ext cx="417353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DDECDDF-15A1-DE32-69A2-E8C0CC495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3644900"/>
            <a:ext cx="476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GT" altLang="es-GT" sz="2000" b="1">
                <a:solidFill>
                  <a:srgbClr val="000000"/>
                </a:solidFill>
              </a:rPr>
              <a:t>VIDEO 1Min (2017): </a:t>
            </a:r>
            <a:r>
              <a:rPr lang="es-GT" altLang="es-GT" sz="1200">
                <a:solidFill>
                  <a:srgbClr val="000000"/>
                </a:solidFill>
                <a:hlinkClick r:id="rId4"/>
              </a:rPr>
              <a:t>https://www.youtube.com/watch?v=mJxGbA3a0fs</a:t>
            </a:r>
            <a:r>
              <a:rPr lang="es-GT" altLang="es-GT" sz="12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8852" name="Picture 4" descr="Adelante - Partido Comunista chino, 100 años de vida y liderazgo consolidado">
            <a:extLst>
              <a:ext uri="{FF2B5EF4-FFF2-40B4-BE49-F238E27FC236}">
                <a16:creationId xmlns:a16="http://schemas.microsoft.com/office/drawing/2014/main" id="{38AABA00-CC93-02E7-6CA1-D4202689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4279901"/>
            <a:ext cx="36972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51CA876-56C1-0610-4EEC-620E07F4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5300664"/>
            <a:ext cx="509111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3000">
                <a:solidFill>
                  <a:srgbClr val="000000"/>
                </a:solidFill>
              </a:rPr>
              <a:t>Tik Tok y los “coyotes”: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3000">
                <a:solidFill>
                  <a:srgbClr val="000000"/>
                </a:solidFill>
              </a:rPr>
              <a:t>50 mil desde Ecuador </a:t>
            </a:r>
            <a:r>
              <a:rPr lang="es-MX" altLang="es-GT" sz="2200">
                <a:solidFill>
                  <a:srgbClr val="000000"/>
                </a:solidFill>
              </a:rPr>
              <a:t>(2023)</a:t>
            </a:r>
            <a:r>
              <a:rPr lang="es-MX" altLang="es-GT" sz="300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1100">
                <a:solidFill>
                  <a:srgbClr val="000000"/>
                </a:solidFill>
                <a:hlinkClick r:id="rId6"/>
              </a:rPr>
              <a:t>https://laprensaaustral.cl/2024/05/20/como-ecuador-se-convirtio-en-via-de-escape-de-los-chinos-que-huyen-del-regimen-de-xi-jinping-hacia-estados-unidos/</a:t>
            </a:r>
            <a:r>
              <a:rPr lang="es-MX" altLang="es-GT" sz="11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3" autoUpdateAnimBg="0"/>
      <p:bldP spid="6" grpId="0"/>
      <p:bldP spid="17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6658E031-402B-1E58-82F5-47B1AB55B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2775" y="44450"/>
            <a:ext cx="8426450" cy="1081088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s-ES" altLang="en-US" sz="3600" b="1">
                <a:solidFill>
                  <a:schemeClr val="bg2"/>
                </a:solidFill>
              </a:rPr>
              <a:t>¿</a:t>
            </a:r>
            <a:r>
              <a:rPr lang="es-ES" altLang="en-US" sz="3600" b="1" u="sng">
                <a:solidFill>
                  <a:schemeClr val="bg2"/>
                </a:solidFill>
              </a:rPr>
              <a:t>Viudas en la India</a:t>
            </a:r>
            <a:r>
              <a:rPr lang="es-ES" altLang="en-US" sz="3600" b="1">
                <a:solidFill>
                  <a:schemeClr val="bg2"/>
                </a:solidFill>
              </a:rPr>
              <a:t>?</a:t>
            </a:r>
            <a:endParaRPr lang="es-MX" altLang="en-US" sz="3600" b="1">
              <a:solidFill>
                <a:schemeClr val="bg2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2D850B-3C80-0CA8-DBDD-679F49B1E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680" y="4841875"/>
            <a:ext cx="69127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3500" b="1" dirty="0">
                <a:solidFill>
                  <a:srgbClr val="000000"/>
                </a:solidFill>
              </a:rPr>
              <a:t>¿</a:t>
            </a:r>
            <a:r>
              <a:rPr lang="es-MX" altLang="es-GT" sz="3500" b="1" u="sng" dirty="0">
                <a:solidFill>
                  <a:srgbClr val="000000"/>
                </a:solidFill>
              </a:rPr>
              <a:t>Venezolanos pidiendo limosna</a:t>
            </a:r>
            <a:r>
              <a:rPr lang="es-MX" altLang="es-GT" sz="3500" b="1" dirty="0">
                <a:solidFill>
                  <a:srgbClr val="000000"/>
                </a:solidFill>
              </a:rPr>
              <a:t>?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MX" altLang="es-GT" sz="3500" b="1" dirty="0">
                <a:solidFill>
                  <a:srgbClr val="000000"/>
                </a:solidFill>
              </a:rPr>
              <a:t>¿Qué pasa en Venezuela?</a:t>
            </a:r>
          </a:p>
        </p:txBody>
      </p:sp>
      <p:pic>
        <p:nvPicPr>
          <p:cNvPr id="78850" name="Picture 2" descr="Venezolanos deambulan en San José en busca de unas monedas para seguir su  viaje a EEUU">
            <a:extLst>
              <a:ext uri="{FF2B5EF4-FFF2-40B4-BE49-F238E27FC236}">
                <a16:creationId xmlns:a16="http://schemas.microsoft.com/office/drawing/2014/main" id="{6FA0BCAB-7E25-90C1-B76E-41304DA74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4306888"/>
            <a:ext cx="427831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n 4">
            <a:extLst>
              <a:ext uri="{FF2B5EF4-FFF2-40B4-BE49-F238E27FC236}">
                <a16:creationId xmlns:a16="http://schemas.microsoft.com/office/drawing/2014/main" id="{CC237A39-2E23-8DC7-1C5B-95F9B7004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101600"/>
            <a:ext cx="29146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C80A852-2B3A-7BD6-2B21-EE15FC953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692150"/>
            <a:ext cx="60848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GT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1829</a:t>
            </a: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Lord </a:t>
            </a:r>
            <a:r>
              <a:rPr lang="es-GT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William Cavendish-</a:t>
            </a:r>
            <a:r>
              <a:rPr lang="es-GT" altLang="es-GT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Bentinck</a:t>
            </a:r>
            <a:r>
              <a:rPr lang="es-GT" altLang="es-GT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GT" altLang="es-GT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(1774-1839), </a:t>
            </a: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Gobernador General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India, PROHIBIÓ la quema de viudas (llamado </a:t>
            </a:r>
            <a:r>
              <a:rPr lang="es-GT" altLang="es-GT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GT" altLang="es-GT" sz="28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Satí</a:t>
            </a:r>
            <a:r>
              <a:rPr lang="es-GT" altLang="es-GT" sz="2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s-GT" altLang="es-G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465E7D3-AA9C-C165-AFA6-663E0B1C3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2492375"/>
            <a:ext cx="8912225" cy="16573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Clr>
                <a:srgbClr val="3366FF"/>
              </a:buClr>
              <a:buNone/>
              <a:defRPr/>
            </a:pPr>
            <a:r>
              <a:rPr lang="es-MX" altLang="es-GT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Estudió en </a:t>
            </a:r>
            <a:r>
              <a:rPr lang="es-MX" altLang="es-GT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s-MX" altLang="es-GT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GT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Church</a:t>
            </a:r>
            <a:r>
              <a:rPr lang="es-MX" altLang="es-GT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GT" sz="28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es-MX" altLang="es-GT" sz="28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GT" sz="2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(parte de la U. de Oxford).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3366FF"/>
              </a:buClr>
              <a:buNone/>
              <a:defRPr/>
            </a:pPr>
            <a:r>
              <a:rPr lang="es-MX" altLang="es-GT" sz="2700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Pero</a:t>
            </a:r>
            <a:r>
              <a:rPr lang="es-MX" altLang="es-GT" sz="27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1837, la ley-</a:t>
            </a:r>
            <a:r>
              <a:rPr lang="es-MX" altLang="es-GT" sz="27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Bentinck</a:t>
            </a:r>
            <a:r>
              <a:rPr lang="es-MX" altLang="es-GT" sz="27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fue “diluida”, por Thomas </a:t>
            </a:r>
            <a:r>
              <a:rPr lang="es-MX" altLang="es-GT" sz="27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Macaulay</a:t>
            </a:r>
            <a:r>
              <a:rPr lang="es-MX" altLang="es-GT" sz="27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(inglés), en Código Penal indio, </a:t>
            </a:r>
            <a:r>
              <a:rPr lang="es-MX" altLang="es-GT" sz="27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viuda </a:t>
            </a:r>
            <a:r>
              <a:rPr lang="es-MX" altLang="es-GT" sz="2700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“lo pedía”</a:t>
            </a:r>
            <a:r>
              <a:rPr lang="es-MX" altLang="es-GT" sz="27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Clr>
                <a:srgbClr val="3366FF"/>
              </a:buClr>
              <a:buNone/>
              <a:defRPr/>
            </a:pPr>
            <a:r>
              <a:rPr lang="es-MX" altLang="es-GT" sz="2400" b="1" u="sng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1987</a:t>
            </a:r>
            <a:r>
              <a:rPr lang="es-MX" altLang="es-GT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Gobierno indio lo prohibió totalmente </a:t>
            </a:r>
            <a:r>
              <a:rPr lang="es-MX" altLang="es-GT" sz="2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veces hay casos aislados).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3" autoUpdateAnimBg="0"/>
      <p:bldP spid="6" grpId="0"/>
      <p:bldP spid="3" grpId="0" build="p" bldLvl="2"/>
      <p:bldP spid="3" grpId="1" build="allAtOnce" autoUpdateAnimBg="0"/>
      <p:bldP spid="3" grpId="2" build="p" bldLvl="2" autoUpdateAnimBg="0"/>
      <p:bldP spid="4" grpId="0" build="p" autoUpdateAnimBg="0"/>
      <p:bldP spid="4" grpId="1" build="allAtOnce" autoUpdateAnimBg="0"/>
      <p:bldP spid="4" grpId="2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CA5760B-3E3F-4AB9-A44B-91FE3F62F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75104"/>
            <a:ext cx="11712624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b="1" u="sng" dirty="0">
                <a:solidFill>
                  <a:schemeClr val="bg1"/>
                </a:solidFill>
                <a:effectLst/>
                <a:latin typeface="+mn-lt"/>
              </a:rPr>
              <a:t>IV Parte</a:t>
            </a:r>
            <a:r>
              <a:rPr lang="es-ES" b="1" dirty="0">
                <a:solidFill>
                  <a:schemeClr val="bg1"/>
                </a:solidFill>
                <a:effectLst/>
                <a:latin typeface="+mn-lt"/>
              </a:rPr>
              <a:t>. </a:t>
            </a:r>
            <a:r>
              <a:rPr lang="es-MX" b="1" u="sng" dirty="0">
                <a:solidFill>
                  <a:schemeClr val="bg1"/>
                </a:solidFill>
                <a:effectLst/>
                <a:latin typeface="+mn-lt"/>
              </a:rPr>
              <a:t>Algunas violaciones graves de la dignidad humana</a:t>
            </a:r>
            <a:r>
              <a:rPr lang="es-MX" b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(</a:t>
            </a:r>
            <a:r>
              <a:rPr lang="es-ES" sz="3300" dirty="0" err="1">
                <a:solidFill>
                  <a:schemeClr val="bg1"/>
                </a:solidFill>
                <a:effectLst/>
                <a:latin typeface="+mn-lt"/>
              </a:rPr>
              <a:t>nn</a:t>
            </a:r>
            <a:r>
              <a:rPr lang="es-ES" sz="3300" dirty="0">
                <a:solidFill>
                  <a:schemeClr val="bg1"/>
                </a:solidFill>
                <a:effectLst/>
                <a:latin typeface="+mn-lt"/>
              </a:rPr>
              <a:t>. 33-62)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484784"/>
            <a:ext cx="651672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GT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…EL</a:t>
            </a:r>
            <a:r>
              <a:rPr kumimoji="0" lang="es-GT" sz="31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ABORTO</a:t>
            </a:r>
            <a:endParaRPr kumimoji="0" lang="es-GT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92" y="2214188"/>
            <a:ext cx="4824888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dirty="0">
                <a:solidFill>
                  <a:schemeClr val="bg2"/>
                </a:solidFill>
              </a:rPr>
              <a:t>n. 47. </a:t>
            </a:r>
            <a:r>
              <a:rPr lang="es-GT" sz="3300" dirty="0">
                <a:solidFill>
                  <a:schemeClr val="bg2"/>
                </a:solidFill>
              </a:rPr>
              <a:t>La Iglesia no cesa de recordar que «la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de todo </a:t>
            </a:r>
            <a:r>
              <a:rPr lang="es-GT" sz="3300" u="sng" dirty="0">
                <a:solidFill>
                  <a:schemeClr val="bg2"/>
                </a:solidFill>
              </a:rPr>
              <a:t>ser humano</a:t>
            </a:r>
            <a:r>
              <a:rPr lang="es-GT" sz="3300" dirty="0">
                <a:solidFill>
                  <a:schemeClr val="bg2"/>
                </a:solidFill>
              </a:rPr>
              <a:t> tiene un carácter </a:t>
            </a:r>
            <a:r>
              <a:rPr lang="es-GT" sz="3300" b="1" u="sng" dirty="0">
                <a:solidFill>
                  <a:schemeClr val="bg2"/>
                </a:solidFill>
              </a:rPr>
              <a:t>intrínseco</a:t>
            </a:r>
            <a:r>
              <a:rPr lang="es-GT" sz="3300" dirty="0">
                <a:solidFill>
                  <a:schemeClr val="bg2"/>
                </a:solidFill>
              </a:rPr>
              <a:t> y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u="sng" dirty="0">
                <a:solidFill>
                  <a:schemeClr val="bg2"/>
                </a:solidFill>
              </a:rPr>
              <a:t>vale</a:t>
            </a:r>
            <a:r>
              <a:rPr lang="es-GT" sz="3300" dirty="0">
                <a:solidFill>
                  <a:schemeClr val="bg2"/>
                </a:solidFill>
              </a:rPr>
              <a:t> desde el momento de su </a:t>
            </a:r>
            <a:r>
              <a:rPr lang="es-GT" sz="3300" u="sng" dirty="0">
                <a:solidFill>
                  <a:schemeClr val="bg2"/>
                </a:solidFill>
              </a:rPr>
              <a:t>concepción</a:t>
            </a:r>
            <a:r>
              <a:rPr lang="es-GT" sz="3300" dirty="0">
                <a:solidFill>
                  <a:schemeClr val="bg2"/>
                </a:solidFill>
              </a:rPr>
              <a:t> hasta su </a:t>
            </a:r>
            <a:r>
              <a:rPr lang="es-GT" sz="3300" u="sng" dirty="0">
                <a:solidFill>
                  <a:schemeClr val="bg2"/>
                </a:solidFill>
              </a:rPr>
              <a:t>muerte natural</a:t>
            </a:r>
            <a:r>
              <a:rPr lang="es-GT" sz="33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912" y="1373574"/>
            <a:ext cx="6888088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…la afirmación de tal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… (es) </a:t>
            </a:r>
            <a:r>
              <a:rPr lang="es-GT" sz="3300" u="sng" dirty="0">
                <a:solidFill>
                  <a:schemeClr val="bg2"/>
                </a:solidFill>
              </a:rPr>
              <a:t>condición necesaria</a:t>
            </a:r>
            <a:r>
              <a:rPr lang="es-GT" sz="3300" dirty="0">
                <a:solidFill>
                  <a:schemeClr val="bg2"/>
                </a:solidFill>
              </a:rPr>
              <a:t> para que la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fraternidad</a:t>
            </a:r>
            <a:r>
              <a:rPr lang="es-GT" sz="3300" dirty="0">
                <a:solidFill>
                  <a:schemeClr val="bg2"/>
                </a:solidFill>
              </a:rPr>
              <a:t> y la </a:t>
            </a:r>
            <a:r>
              <a:rPr lang="es-GT" sz="3300" b="1" u="sng" dirty="0">
                <a:solidFill>
                  <a:schemeClr val="bg2"/>
                </a:solidFill>
              </a:rPr>
              <a:t>amistad social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puedan realizarse en </a:t>
            </a:r>
            <a:r>
              <a:rPr lang="es-GT" sz="3300" u="sng" dirty="0">
                <a:solidFill>
                  <a:schemeClr val="bg2"/>
                </a:solidFill>
              </a:rPr>
              <a:t>todos</a:t>
            </a:r>
            <a:r>
              <a:rPr lang="es-GT" sz="3300" dirty="0">
                <a:solidFill>
                  <a:schemeClr val="bg2"/>
                </a:solidFill>
              </a:rPr>
              <a:t> los </a:t>
            </a:r>
            <a:r>
              <a:rPr lang="es-GT" sz="3300" u="sng" dirty="0">
                <a:solidFill>
                  <a:schemeClr val="bg2"/>
                </a:solidFill>
              </a:rPr>
              <a:t>pueblos</a:t>
            </a:r>
            <a:r>
              <a:rPr lang="es-GT" sz="3300" dirty="0">
                <a:solidFill>
                  <a:schemeClr val="bg2"/>
                </a:solidFill>
              </a:rPr>
              <a:t> de la tierra».</a:t>
            </a:r>
            <a:endParaRPr kumimoji="0" lang="es-GT" sz="3300" i="0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303912" y="4005064"/>
            <a:ext cx="6624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3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Sobre este </a:t>
            </a:r>
            <a:r>
              <a:rPr lang="es-GT" sz="3300" u="sng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valor intangible</a:t>
            </a:r>
            <a:r>
              <a:rPr lang="es-GT" sz="33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de la </a:t>
            </a:r>
            <a:r>
              <a:rPr lang="es-GT" sz="3300" u="sng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vida humana</a:t>
            </a:r>
            <a:r>
              <a:rPr lang="es-GT" sz="33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el </a:t>
            </a:r>
            <a:r>
              <a:rPr lang="es-GT" sz="3300" b="1" u="sng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magisterio eclesial</a:t>
            </a:r>
            <a:r>
              <a:rPr lang="es-GT" sz="33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se ha</a:t>
            </a:r>
            <a:endParaRPr lang="es-GT" sz="3300" u="sng" kern="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s-GT" sz="3300" u="sng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siempre</a:t>
            </a:r>
            <a:r>
              <a:rPr lang="es-GT" sz="33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pronunciado </a:t>
            </a:r>
            <a:r>
              <a:rPr lang="es-GT" sz="3300" b="1" u="sng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contra el aborto</a:t>
            </a:r>
            <a:r>
              <a:rPr lang="es-GT" sz="33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es-GT" sz="3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1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4" grpId="0" build="p" bldLvl="2"/>
      <p:bldP spid="2" grpId="0" build="p" bldLvl="2"/>
      <p:bldP spid="3" grpId="0" build="p" bldLvl="2"/>
      <p:bldP spid="6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-27384"/>
            <a:ext cx="11593288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S. Juan Pablo II </a:t>
            </a:r>
            <a:r>
              <a:rPr lang="es-GT" sz="3100" dirty="0">
                <a:solidFill>
                  <a:schemeClr val="bg2"/>
                </a:solidFill>
              </a:rPr>
              <a:t>(EV, 1995)</a:t>
            </a:r>
            <a:r>
              <a:rPr lang="es-GT" sz="3300" dirty="0">
                <a:solidFill>
                  <a:schemeClr val="bg2"/>
                </a:solidFill>
              </a:rPr>
              <a:t>: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«el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aborto procurado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presenta características que lo hacen particularmente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grave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vergonzoso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…</a:t>
            </a:r>
            <a:endParaRPr kumimoji="0" lang="es-GT" sz="28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024046"/>
            <a:ext cx="4824888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[…] Hoy, sin embargo,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percepción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su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gravedad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</a:t>
            </a:r>
          </a:p>
          <a:p>
            <a:pP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se ha ido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debilitando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progresivamente en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conciencia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muchos.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936" y="980728"/>
            <a:ext cx="713306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cuando está en juego el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derecho fundamental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a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vida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MX" sz="2800" dirty="0">
                <a:solidFill>
                  <a:schemeClr val="bg2"/>
                </a:solidFill>
                <a:latin typeface="+mj-lt"/>
              </a:rPr>
              <a:t>Ante una situación 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tan grave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, se requiere… el 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valor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 de mirar de frente a la 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verdad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 y</a:t>
            </a:r>
            <a:endParaRPr lang="es-GT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047456" y="2736502"/>
            <a:ext cx="713306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de </a:t>
            </a:r>
            <a:r>
              <a:rPr lang="es-GT" sz="2800" b="1" i="1" dirty="0">
                <a:solidFill>
                  <a:schemeClr val="bg2"/>
                </a:solidFill>
                <a:latin typeface="+mj-lt"/>
              </a:rPr>
              <a:t>llamar a las cosas por su nombre</a:t>
            </a:r>
            <a:r>
              <a:rPr lang="es-GT" sz="2800" i="1" dirty="0">
                <a:solidFill>
                  <a:schemeClr val="bg2"/>
                </a:solidFill>
                <a:latin typeface="+mj-lt"/>
              </a:rPr>
              <a:t>,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sin</a:t>
            </a:r>
          </a:p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ceder a compromisos de conveniencia o a la tentación de </a:t>
            </a:r>
            <a:r>
              <a:rPr lang="es-GT" sz="2800" b="1" dirty="0">
                <a:solidFill>
                  <a:schemeClr val="bg2"/>
                </a:solidFill>
                <a:latin typeface="+mj-lt"/>
              </a:rPr>
              <a:t>autoengaño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… </a:t>
            </a:r>
          </a:p>
          <a:p>
            <a:r>
              <a:rPr lang="es-MX" sz="2800" dirty="0">
                <a:solidFill>
                  <a:schemeClr val="bg2"/>
                </a:solidFill>
                <a:latin typeface="+mj-lt"/>
              </a:rPr>
              <a:t>…en el caso del aborto se percibe la difusión de una 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terminología ambigua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,</a:t>
            </a:r>
          </a:p>
          <a:p>
            <a:r>
              <a:rPr lang="es-MX" sz="2800" dirty="0">
                <a:solidFill>
                  <a:schemeClr val="bg2"/>
                </a:solidFill>
                <a:latin typeface="+mj-lt"/>
              </a:rPr>
              <a:t>como la de </a:t>
            </a:r>
            <a:r>
              <a:rPr lang="es-MX" sz="2800" b="1" dirty="0">
                <a:solidFill>
                  <a:schemeClr val="bg2"/>
                </a:solidFill>
                <a:latin typeface="+mj-lt"/>
              </a:rPr>
              <a:t>“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interrupción del embarazo</a:t>
            </a:r>
            <a:r>
              <a:rPr lang="es-MX" sz="2800" b="1" dirty="0">
                <a:solidFill>
                  <a:schemeClr val="bg2"/>
                </a:solidFill>
                <a:latin typeface="+mj-lt"/>
              </a:rPr>
              <a:t>”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,</a:t>
            </a:r>
          </a:p>
          <a:p>
            <a:r>
              <a:rPr lang="es-MX" sz="2800" dirty="0">
                <a:solidFill>
                  <a:schemeClr val="bg2"/>
                </a:solidFill>
                <a:latin typeface="+mj-lt"/>
              </a:rPr>
              <a:t>que tiende a 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ocultar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 su verdadera 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naturaleza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 y a atenuar su </a:t>
            </a:r>
            <a:r>
              <a:rPr lang="es-MX" sz="2800" b="1" u="sng" dirty="0">
                <a:solidFill>
                  <a:schemeClr val="bg2"/>
                </a:solidFill>
                <a:latin typeface="+mj-lt"/>
              </a:rPr>
              <a:t>gravedad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 en</a:t>
            </a:r>
          </a:p>
          <a:p>
            <a:r>
              <a:rPr lang="es-MX" sz="2800" dirty="0">
                <a:solidFill>
                  <a:schemeClr val="bg2"/>
                </a:solidFill>
                <a:latin typeface="+mj-lt"/>
              </a:rPr>
              <a:t>la </a:t>
            </a:r>
            <a:r>
              <a:rPr lang="es-MX" sz="2800" u="sng" dirty="0">
                <a:solidFill>
                  <a:schemeClr val="bg2"/>
                </a:solidFill>
                <a:latin typeface="+mj-lt"/>
              </a:rPr>
              <a:t>opinión pública</a:t>
            </a:r>
            <a:r>
              <a:rPr lang="es-MX" sz="2800" dirty="0">
                <a:solidFill>
                  <a:schemeClr val="bg2"/>
                </a:solidFill>
                <a:latin typeface="+mj-lt"/>
              </a:rPr>
              <a:t>…</a:t>
            </a:r>
            <a:endParaRPr lang="es-GT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234048" y="3273946"/>
            <a:ext cx="43924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aceptación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del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aborto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en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mentalidad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</a:t>
            </a:r>
          </a:p>
          <a:p>
            <a:r>
              <a:rPr lang="es-GT" sz="2800" u="sng" dirty="0">
                <a:solidFill>
                  <a:schemeClr val="bg2"/>
                </a:solidFill>
                <a:latin typeface="+mj-lt"/>
              </a:rPr>
              <a:t>costumbres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en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ley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es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señal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una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peligrosa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</a:t>
            </a:r>
          </a:p>
          <a:p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crisis del sentido moral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que es cada vez más </a:t>
            </a:r>
          </a:p>
          <a:p>
            <a:r>
              <a:rPr lang="es-GT" sz="2800" u="sng" dirty="0">
                <a:solidFill>
                  <a:schemeClr val="bg2"/>
                </a:solidFill>
                <a:latin typeface="+mj-lt"/>
              </a:rPr>
              <a:t>incapaz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distinguir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entre el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bien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el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mal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incluso</a:t>
            </a:r>
          </a:p>
        </p:txBody>
      </p:sp>
    </p:spTree>
    <p:extLst>
      <p:ext uri="{BB962C8B-B14F-4D97-AF65-F5344CB8AC3E}">
        <p14:creationId xmlns:p14="http://schemas.microsoft.com/office/powerpoint/2010/main" val="242239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8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-27384"/>
            <a:ext cx="11593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…Pero ninguna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palabra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puede cambiar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realidad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las cosas: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el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aborto procurado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es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:</a:t>
            </a:r>
            <a:endParaRPr kumimoji="0" lang="es-GT" sz="28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836712"/>
            <a:ext cx="590465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la </a:t>
            </a:r>
            <a:r>
              <a:rPr lang="es-GT" sz="2800" b="1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eliminación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s-GT" sz="2800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deliberada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y </a:t>
            </a:r>
            <a:r>
              <a:rPr lang="es-GT" sz="2800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directa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como sea que se </a:t>
            </a:r>
            <a:r>
              <a:rPr lang="es-GT" sz="2800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realice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de un </a:t>
            </a:r>
            <a:r>
              <a:rPr lang="es-GT" sz="2800" b="1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ser humano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en la </a:t>
            </a:r>
            <a:r>
              <a:rPr lang="es-GT" sz="2800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fase inicial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de su</a:t>
            </a:r>
          </a:p>
          <a:p>
            <a:pPr>
              <a:spcBef>
                <a:spcPts val="0"/>
              </a:spcBef>
              <a:buNone/>
            </a:pPr>
            <a:r>
              <a:rPr lang="es-GT" sz="2800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existencia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, que va de la </a:t>
            </a:r>
            <a:r>
              <a:rPr lang="es-GT" sz="2800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concepción</a:t>
            </a:r>
            <a:r>
              <a:rPr lang="es-GT" sz="2800" i="1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al </a:t>
            </a:r>
            <a:r>
              <a:rPr lang="es-GT" sz="2800" i="1" u="sng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nacimiento</a:t>
            </a:r>
            <a:r>
              <a:rPr lang="es-GT" sz="28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».</a:t>
            </a:r>
            <a:endParaRPr lang="es-GT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992" y="908720"/>
            <a:ext cx="6052944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..«esta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defensa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vida por nacer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está íntimamente ligada a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defensa</a:t>
            </a:r>
          </a:p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de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cualquier derecho humano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Supone la </a:t>
            </a:r>
            <a:r>
              <a:rPr lang="es-GT" sz="2800" b="1" u="sng" dirty="0" err="1">
                <a:solidFill>
                  <a:schemeClr val="bg2"/>
                </a:solidFill>
                <a:latin typeface="+mj-lt"/>
              </a:rPr>
              <a:t>convicció</a:t>
            </a:r>
            <a:r>
              <a:rPr lang="es-GT" sz="2800" u="sng" dirty="0" err="1">
                <a:solidFill>
                  <a:schemeClr val="bg2"/>
                </a:solidFill>
                <a:latin typeface="+mj-lt"/>
              </a:rPr>
              <a:t>sagrado</a:t>
            </a:r>
            <a:r>
              <a:rPr lang="es-GT" sz="2800" b="1" u="sng" dirty="0" err="1">
                <a:solidFill>
                  <a:schemeClr val="bg2"/>
                </a:solidFill>
                <a:latin typeface="+mj-lt"/>
              </a:rPr>
              <a:t>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que un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ser humano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es siempre … </a:t>
            </a:r>
          </a:p>
          <a:p>
            <a:pPr>
              <a:spcBef>
                <a:spcPts val="0"/>
              </a:spcBef>
              <a:buNone/>
            </a:pPr>
            <a:r>
              <a:rPr lang="es-GT" sz="2700" dirty="0">
                <a:solidFill>
                  <a:schemeClr val="bg2"/>
                </a:solidFill>
                <a:latin typeface="+mj-lt"/>
              </a:rPr>
              <a:t>Es un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fin en sí mismo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y nunca un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medio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para resolver otras dificultades.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951984" y="4077072"/>
            <a:ext cx="633670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2700" dirty="0">
                <a:solidFill>
                  <a:schemeClr val="bg2"/>
                </a:solidFill>
                <a:latin typeface="+mj-lt"/>
              </a:rPr>
              <a:t>Si esta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convicción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cae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no quedan </a:t>
            </a:r>
            <a:r>
              <a:rPr lang="es-GT" sz="2700" b="1" dirty="0">
                <a:solidFill>
                  <a:schemeClr val="bg2"/>
                </a:solidFill>
                <a:latin typeface="+mj-lt"/>
              </a:rPr>
              <a:t>fundamentos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sólidos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y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permanentes</a:t>
            </a:r>
          </a:p>
          <a:p>
            <a:r>
              <a:rPr lang="es-GT" sz="2700" dirty="0">
                <a:solidFill>
                  <a:schemeClr val="bg2"/>
                </a:solidFill>
                <a:latin typeface="+mj-lt"/>
              </a:rPr>
              <a:t>para </a:t>
            </a:r>
            <a:r>
              <a:rPr lang="es-GT" sz="2700" u="sng" dirty="0">
                <a:solidFill>
                  <a:schemeClr val="bg2"/>
                </a:solidFill>
                <a:latin typeface="+mj-lt"/>
              </a:rPr>
              <a:t>defender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los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derechos humanos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, que estarían sometidos a </a:t>
            </a:r>
          </a:p>
          <a:p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conveniencias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de los </a:t>
            </a:r>
            <a:r>
              <a:rPr lang="es-GT" sz="2700" b="1" u="sng" dirty="0">
                <a:solidFill>
                  <a:schemeClr val="bg2"/>
                </a:solidFill>
                <a:latin typeface="+mj-lt"/>
              </a:rPr>
              <a:t>poderosos</a:t>
            </a:r>
            <a:r>
              <a:rPr lang="es-GT" sz="2700" dirty="0">
                <a:solidFill>
                  <a:schemeClr val="bg2"/>
                </a:solidFill>
                <a:latin typeface="+mj-lt"/>
              </a:rPr>
              <a:t> de turno.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161648" y="3140968"/>
            <a:ext cx="58219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3300" b="1" dirty="0">
                <a:solidFill>
                  <a:schemeClr val="bg2"/>
                </a:solidFill>
                <a:latin typeface="+mn-lt"/>
              </a:rPr>
              <a:t>Papa Francisco </a:t>
            </a:r>
            <a:r>
              <a:rPr lang="es-GT" sz="3100" dirty="0">
                <a:solidFill>
                  <a:schemeClr val="bg2"/>
                </a:solidFill>
                <a:latin typeface="+mn-lt"/>
              </a:rPr>
              <a:t>(EG, 2013):</a:t>
            </a:r>
          </a:p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(Ellos) «son los más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indefensos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inocentes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todos, a quienes se</a:t>
            </a:r>
          </a:p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les quiere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negar su dignidad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humana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para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hacer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con ellos lo</a:t>
            </a:r>
          </a:p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que se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quiera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, quitándoles la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vida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promoviendo </a:t>
            </a:r>
            <a:r>
              <a:rPr lang="es-GT" sz="2800" u="sng" dirty="0">
                <a:solidFill>
                  <a:schemeClr val="bg2"/>
                </a:solidFill>
                <a:latin typeface="+mj-lt"/>
              </a:rPr>
              <a:t>legislaciones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para</a:t>
            </a:r>
          </a:p>
          <a:p>
            <a:r>
              <a:rPr lang="es-GT" sz="2800" dirty="0">
                <a:solidFill>
                  <a:schemeClr val="bg2"/>
                </a:solidFill>
                <a:latin typeface="+mj-lt"/>
              </a:rPr>
              <a:t>que nadie pueda impedirlo»...</a:t>
            </a:r>
          </a:p>
        </p:txBody>
      </p:sp>
    </p:spTree>
    <p:extLst>
      <p:ext uri="{BB962C8B-B14F-4D97-AF65-F5344CB8AC3E}">
        <p14:creationId xmlns:p14="http://schemas.microsoft.com/office/powerpoint/2010/main" val="22220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8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Marcador de número de diapositiva">
            <a:extLst>
              <a:ext uri="{FF2B5EF4-FFF2-40B4-BE49-F238E27FC236}">
                <a16:creationId xmlns:a16="http://schemas.microsoft.com/office/drawing/2014/main" id="{DEEC0BDF-7B0D-0758-C702-9363BB84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fld id="{9F1B2B7F-8D8A-4B5E-BD4B-89EA0BD79410}" type="slidenum"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t>38</a:t>
            </a:fld>
            <a:endParaRPr kumimoji="0" lang="es-E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93035E-4ACD-4E3A-23B7-0643E94C89CF}"/>
              </a:ext>
            </a:extLst>
          </p:cNvPr>
          <p:cNvSpPr txBox="1"/>
          <p:nvPr/>
        </p:nvSpPr>
        <p:spPr>
          <a:xfrm>
            <a:off x="248438" y="116632"/>
            <a:ext cx="1166016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Los </a:t>
            </a:r>
            <a:r>
              <a:rPr kumimoji="0" lang="es-MX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“</a:t>
            </a:r>
            <a:r>
              <a:rPr kumimoji="0" lang="es-MX" sz="3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pro aborto</a:t>
            </a:r>
            <a:r>
              <a:rPr kumimoji="0" lang="es-MX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” </a:t>
            </a:r>
            <a:r>
              <a:rPr kumimoji="0" lang="es-MX" sz="3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que</a:t>
            </a:r>
            <a:r>
              <a:rPr kumimoji="0" lang="es-MX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cambiaron</a:t>
            </a:r>
            <a:r>
              <a:rPr kumimoji="0" lang="es-MX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fue por </a:t>
            </a:r>
            <a:r>
              <a:rPr lang="es-MX" sz="3800" noProof="0" dirty="0">
                <a:solidFill>
                  <a:srgbClr val="FFFF00"/>
                </a:solidFill>
                <a:latin typeface="Arial"/>
              </a:rPr>
              <a:t>l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o </a:t>
            </a:r>
            <a:r>
              <a:rPr kumimoji="0" lang="es-MX" sz="3800" b="1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evidente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de un </a:t>
            </a:r>
            <a:r>
              <a:rPr kumimoji="0" lang="es-MX" sz="3800" b="1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feto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que se </a:t>
            </a:r>
            <a:r>
              <a:rPr kumimoji="0" lang="es-MX" sz="3800" b="1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defiende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(aspiradora </a:t>
            </a:r>
            <a:r>
              <a:rPr lang="es-MX" sz="3800" dirty="0">
                <a:solidFill>
                  <a:srgbClr val="FFFF00"/>
                </a:solidFill>
                <a:latin typeface="Arial"/>
              </a:rPr>
              <a:t>y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tenazas)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o el resultado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b="1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final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(cuerpecito en pedazos).</a:t>
            </a:r>
            <a:endParaRPr kumimoji="0" lang="es-MX" sz="3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13A77A-CF18-1E9A-1720-7D62C9260E9D}"/>
              </a:ext>
            </a:extLst>
          </p:cNvPr>
          <p:cNvSpPr txBox="1"/>
          <p:nvPr/>
        </p:nvSpPr>
        <p:spPr>
          <a:xfrm>
            <a:off x="291898" y="1988840"/>
            <a:ext cx="1157323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Lo decisivo NO es preguntar: </a:t>
            </a:r>
            <a:r>
              <a:rPr kumimoji="0" lang="es-MX" sz="3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¿a favor del aborto?</a:t>
            </a:r>
            <a:r>
              <a:rPr kumimoji="0" lang="es-MX" sz="3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,</a:t>
            </a:r>
            <a:r>
              <a:rPr kumimoji="0" lang="es-MX" sz="3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sino: </a:t>
            </a:r>
            <a:r>
              <a:rPr lang="es-MX" sz="3800" b="1" i="1" dirty="0">
                <a:solidFill>
                  <a:srgbClr val="FFFF00"/>
                </a:solidFill>
                <a:latin typeface="Arial"/>
              </a:rPr>
              <a:t>¿a favor de qué </a:t>
            </a:r>
            <a:r>
              <a:rPr lang="es-MX" sz="3800" b="1" i="1" u="sng" dirty="0">
                <a:solidFill>
                  <a:srgbClr val="FFFF00"/>
                </a:solidFill>
                <a:latin typeface="Arial"/>
              </a:rPr>
              <a:t>tipo</a:t>
            </a:r>
            <a:r>
              <a:rPr lang="es-MX" sz="3800" b="1" i="1" dirty="0">
                <a:solidFill>
                  <a:srgbClr val="FFFF00"/>
                </a:solidFill>
                <a:latin typeface="Arial"/>
              </a:rPr>
              <a:t> de aborto?</a:t>
            </a:r>
            <a:endParaRPr kumimoji="0" lang="es-GT" sz="3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B10A36-60E3-B9DE-EE31-2BA5C6CA982F}"/>
              </a:ext>
            </a:extLst>
          </p:cNvPr>
          <p:cNvSpPr txBox="1"/>
          <p:nvPr/>
        </p:nvSpPr>
        <p:spPr>
          <a:xfrm>
            <a:off x="70625" y="5563537"/>
            <a:ext cx="1700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CONTEXTO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EXTRA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(RGI)</a:t>
            </a:r>
            <a:endParaRPr kumimoji="0" lang="es-GT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CF0C0BA-34C4-FB41-DEB0-AB7DF74C5E96}"/>
              </a:ext>
            </a:extLst>
          </p:cNvPr>
          <p:cNvSpPr txBox="1"/>
          <p:nvPr/>
        </p:nvSpPr>
        <p:spPr>
          <a:xfrm>
            <a:off x="268487" y="3212976"/>
            <a:ext cx="1166016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En unos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países han </a:t>
            </a:r>
            <a:r>
              <a:rPr kumimoji="0" lang="es-MX" sz="3800" b="1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prohibido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MX" sz="3800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imágenes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de todo lo anterior, incluso de </a:t>
            </a:r>
            <a:r>
              <a:rPr kumimoji="0" lang="es-MX" sz="3800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ecografías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s-MX" sz="3800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videos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es-MX" sz="3800" i="0" u="sng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audios</a:t>
            </a: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 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80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latido del corazón, especialmente a </a:t>
            </a:r>
            <a:r>
              <a:rPr lang="es-MX" sz="3800" dirty="0">
                <a:solidFill>
                  <a:srgbClr val="FFFF00"/>
                </a:solidFill>
                <a:latin typeface="Arial"/>
              </a:rPr>
              <a:t>las mujeres que desean abortar.</a:t>
            </a:r>
            <a:endParaRPr kumimoji="0" lang="es-MX" sz="3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1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allAtOnce"/>
      <p:bldP spid="4" grpId="1" build="p" bldLvl="2"/>
      <p:bldP spid="2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Marcador de número de diapositiva">
            <a:extLst>
              <a:ext uri="{FF2B5EF4-FFF2-40B4-BE49-F238E27FC236}">
                <a16:creationId xmlns:a16="http://schemas.microsoft.com/office/drawing/2014/main" id="{EBF86468-7C67-4229-8C3C-5AD2542A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8E8C5392-D287-43A9-8CFC-BC36F8B5FEDC}" type="slidenum">
              <a:rPr lang="es-E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39</a:t>
            </a:fld>
            <a:endParaRPr lang="es-ES" altLang="en-US" sz="1400">
              <a:solidFill>
                <a:srgbClr val="FFFFFF"/>
              </a:solidFill>
            </a:endParaRPr>
          </a:p>
        </p:txBody>
      </p:sp>
      <p:sp>
        <p:nvSpPr>
          <p:cNvPr id="46083" name="12 Rectángulo">
            <a:extLst>
              <a:ext uri="{FF2B5EF4-FFF2-40B4-BE49-F238E27FC236}">
                <a16:creationId xmlns:a16="http://schemas.microsoft.com/office/drawing/2014/main" id="{941EA3B7-6BFF-4208-31CC-FEF8B0A62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115888"/>
            <a:ext cx="111612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Si uno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está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b="1" u="sng" dirty="0">
                <a:solidFill>
                  <a:srgbClr val="FFFFFF"/>
                </a:solidFill>
                <a:latin typeface="+mj-lt"/>
              </a:rPr>
              <a:t>a favor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del </a:t>
            </a:r>
            <a:r>
              <a:rPr lang="en-US" altLang="en-US" b="1" u="sng" dirty="0" err="1">
                <a:solidFill>
                  <a:srgbClr val="FFFFFF"/>
                </a:solidFill>
                <a:latin typeface="+mj-lt"/>
              </a:rPr>
              <a:t>aborto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quizá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debería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decir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a favor de </a:t>
            </a:r>
            <a:r>
              <a:rPr lang="en-US" altLang="en-US" b="1" u="sng" dirty="0" err="1">
                <a:solidFill>
                  <a:srgbClr val="FFFF00"/>
                </a:solidFill>
                <a:latin typeface="+mj-lt"/>
              </a:rPr>
              <a:t>cuál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de los </a:t>
            </a:r>
            <a:r>
              <a:rPr lang="en-US" altLang="en-US" b="1" u="sng" dirty="0">
                <a:solidFill>
                  <a:srgbClr val="FFFF00"/>
                </a:solidFill>
                <a:latin typeface="+mj-lt"/>
              </a:rPr>
              <a:t>4 </a:t>
            </a:r>
            <a:r>
              <a:rPr lang="en-US" altLang="en-US" b="1" u="sng" dirty="0" err="1">
                <a:solidFill>
                  <a:srgbClr val="FFFF00"/>
                </a:solidFill>
                <a:latin typeface="+mj-lt"/>
              </a:rPr>
              <a:t>tipos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de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aborto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está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: </a:t>
            </a:r>
            <a:endParaRPr lang="es-GT" alt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38916" name="Picture 8">
            <a:extLst>
              <a:ext uri="{FF2B5EF4-FFF2-40B4-BE49-F238E27FC236}">
                <a16:creationId xmlns:a16="http://schemas.microsoft.com/office/drawing/2014/main" id="{8EDEB0A6-FEA3-069D-543E-339D084E3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874649"/>
            <a:ext cx="3936788" cy="204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3B2FF0-19A3-00A5-6990-6624C7C16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662487"/>
            <a:ext cx="3438546" cy="186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F500168-1040-7819-6FE4-8A20042C2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03" y="1918086"/>
            <a:ext cx="3668431" cy="187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B9D6EF7-1A9A-6B5B-BA7E-2BFEB63F5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39" y="4801368"/>
            <a:ext cx="3439525" cy="17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3 Rectángulo">
            <a:extLst>
              <a:ext uri="{FF2B5EF4-FFF2-40B4-BE49-F238E27FC236}">
                <a16:creationId xmlns:a16="http://schemas.microsoft.com/office/drawing/2014/main" id="{08294A9D-356C-3435-1288-21A116B68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1397417"/>
            <a:ext cx="4389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Succión</a:t>
            </a:r>
            <a:r>
              <a:rPr lang="en-US" altLang="en-US" sz="2000" dirty="0">
                <a:solidFill>
                  <a:srgbClr val="FFFFFF"/>
                </a:solidFill>
                <a:latin typeface="+mj-lt"/>
              </a:rPr>
              <a:t> con </a:t>
            </a: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aspiradora</a:t>
            </a:r>
            <a:r>
              <a:rPr lang="en-US" altLang="en-US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en</a:t>
            </a:r>
            <a:r>
              <a:rPr lang="en-US" altLang="en-US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pedacitos</a:t>
            </a:r>
            <a:endParaRPr lang="es-GT" alt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13 Rectángulo">
            <a:extLst>
              <a:ext uri="{FF2B5EF4-FFF2-40B4-BE49-F238E27FC236}">
                <a16:creationId xmlns:a16="http://schemas.microsoft.com/office/drawing/2014/main" id="{6FE0BB59-E94B-CE62-997F-606E51519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392" y="4208564"/>
            <a:ext cx="49407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Cortar</a:t>
            </a:r>
            <a:r>
              <a:rPr lang="en-US" altLang="en-US" sz="2000" dirty="0">
                <a:solidFill>
                  <a:srgbClr val="FFFFFF"/>
                </a:solidFill>
                <a:latin typeface="+mj-lt"/>
              </a:rPr>
              <a:t> con </a:t>
            </a: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tenazas</a:t>
            </a:r>
            <a:r>
              <a:rPr lang="en-US" altLang="en-US" sz="2000" dirty="0">
                <a:solidFill>
                  <a:srgbClr val="FFFFFF"/>
                </a:solidFill>
                <a:latin typeface="+mj-lt"/>
              </a:rPr>
              <a:t> de </a:t>
            </a: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acero</a:t>
            </a:r>
            <a:r>
              <a:rPr lang="en-US" altLang="en-US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en</a:t>
            </a:r>
            <a:r>
              <a:rPr lang="en-US" altLang="en-US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000" dirty="0" err="1">
                <a:solidFill>
                  <a:srgbClr val="FFFFFF"/>
                </a:solidFill>
                <a:latin typeface="+mj-lt"/>
              </a:rPr>
              <a:t>pedacitos</a:t>
            </a:r>
            <a:endParaRPr lang="es-GT" alt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13 Rectángulo">
            <a:extLst>
              <a:ext uri="{FF2B5EF4-FFF2-40B4-BE49-F238E27FC236}">
                <a16:creationId xmlns:a16="http://schemas.microsoft.com/office/drawing/2014/main" id="{55E095B2-B2E9-4560-C17F-9E4D2EFCB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744" y="1433137"/>
            <a:ext cx="270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s-GT" altLang="en-US" sz="2000" dirty="0">
                <a:solidFill>
                  <a:srgbClr val="FFFFFF"/>
                </a:solidFill>
                <a:latin typeface="+mj-lt"/>
              </a:rPr>
              <a:t>Sacarlo vivo y matarlo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E1099990-6B3B-74EC-BDDC-0042E059D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1097" y="4114672"/>
            <a:ext cx="3078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s-GT" altLang="en-US" sz="2000" dirty="0">
                <a:solidFill>
                  <a:srgbClr val="FFFFFF"/>
                </a:solidFill>
                <a:latin typeface="+mj-lt"/>
              </a:rPr>
              <a:t>Matar con solución salina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s-GT" altLang="en-US" sz="2000" dirty="0">
                <a:solidFill>
                  <a:srgbClr val="FFFFFF"/>
                </a:solidFill>
                <a:latin typeface="+mj-lt"/>
              </a:rPr>
              <a:t> (como a una babosa)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>
            <a:extLst>
              <a:ext uri="{FF2B5EF4-FFF2-40B4-BE49-F238E27FC236}">
                <a16:creationId xmlns:a16="http://schemas.microsoft.com/office/drawing/2014/main" id="{0A0F4DF3-8180-A667-468A-7A43E714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16632"/>
            <a:ext cx="11665296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La expresión </a:t>
            </a:r>
            <a:r>
              <a:rPr lang="es-MX" sz="33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“dignidad infinita”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se deriva de un encuentro de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San Juan Pablo II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con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personas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con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limitaciones físicas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es-MX" sz="30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Osnabrück</a:t>
            </a:r>
            <a:r>
              <a:rPr lang="es-MX" sz="3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Alemania Federal, 1980)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“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Dios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nos ha mostrado (…) en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Jesucristo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cuánto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ama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a cada hombre y cuán </a:t>
            </a:r>
            <a:r>
              <a:rPr lang="es-MX" sz="2800" b="1" u="sng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inmensa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s-MX" sz="2800" b="1" u="sng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es la dignidad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que a través de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Él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le ha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conferido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”.</a:t>
            </a: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DBD7236B-97C8-134F-B785-F2F16F74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564904"/>
            <a:ext cx="11945416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Quienes tienen algún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impedimento físico: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“deben reconocerse como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amigos de Jesús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amados especialmente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por Él: </a:t>
            </a:r>
            <a:r>
              <a:rPr lang="es-MX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"Venid a mí todos los que estáis </a:t>
            </a:r>
            <a:r>
              <a:rPr lang="es-MX" sz="28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fatigados y cargados</a:t>
            </a:r>
            <a:r>
              <a:rPr lang="es-MX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que yo os </a:t>
            </a:r>
            <a:r>
              <a:rPr lang="es-MX" sz="28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aliviaré</a:t>
            </a:r>
            <a:r>
              <a:rPr lang="es-MX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Tomad sobre vosotros </a:t>
            </a:r>
            <a:r>
              <a:rPr lang="es-MX" sz="28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mi yugo</a:t>
            </a:r>
            <a:r>
              <a:rPr lang="es-MX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y aprended de mí, que soy manso y humilde de corazón, y hallaréis </a:t>
            </a:r>
            <a:r>
              <a:rPr lang="es-MX" sz="28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descanso</a:t>
            </a:r>
            <a:r>
              <a:rPr lang="es-MX" sz="28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para vuestras almas, pues mi yugo es blando y mi carga ligera"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(Mt 11, 28-30).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Pues lo que parece a los hombres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debilidad y flaqueza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es para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Dios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motivo de especial amor y cuidado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” </a:t>
            </a:r>
            <a:r>
              <a:rPr lang="es-MX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(Nota: a través de los cristianos).</a:t>
            </a:r>
          </a:p>
        </p:txBody>
      </p:sp>
    </p:spTree>
    <p:extLst>
      <p:ext uri="{BB962C8B-B14F-4D97-AF65-F5344CB8AC3E}">
        <p14:creationId xmlns:p14="http://schemas.microsoft.com/office/powerpoint/2010/main" val="35067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2"/>
      <p:bldP spid="2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Marcador de número de diapositiva">
            <a:extLst>
              <a:ext uri="{FF2B5EF4-FFF2-40B4-BE49-F238E27FC236}">
                <a16:creationId xmlns:a16="http://schemas.microsoft.com/office/drawing/2014/main" id="{EBF86468-7C67-4229-8C3C-5AD2542A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8E8C5392-D287-43A9-8CFC-BC36F8B5FEDC}" type="slidenum">
              <a:rPr lang="es-E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40</a:t>
            </a:fld>
            <a:endParaRPr lang="es-ES" altLang="en-US" sz="1400">
              <a:solidFill>
                <a:srgbClr val="FFFFFF"/>
              </a:solidFill>
            </a:endParaRPr>
          </a:p>
        </p:txBody>
      </p:sp>
      <p:sp>
        <p:nvSpPr>
          <p:cNvPr id="46083" name="12 Rectángulo">
            <a:extLst>
              <a:ext uri="{FF2B5EF4-FFF2-40B4-BE49-F238E27FC236}">
                <a16:creationId xmlns:a16="http://schemas.microsoft.com/office/drawing/2014/main" id="{941EA3B7-6BFF-4208-31CC-FEF8B0A62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6" y="115888"/>
            <a:ext cx="111612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Aborto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por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nacimiento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“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parcial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(Birth </a:t>
            </a:r>
            <a:r>
              <a:rPr lang="en-US" altLang="en-US" b="1" dirty="0" err="1">
                <a:solidFill>
                  <a:srgbClr val="FFFFFF"/>
                </a:solidFill>
                <a:latin typeface="+mj-lt"/>
              </a:rPr>
              <a:t>Parcial</a:t>
            </a:r>
            <a:r>
              <a:rPr lang="en-US" altLang="en-US" b="1" dirty="0">
                <a:solidFill>
                  <a:srgbClr val="FFFFFF"/>
                </a:solidFill>
                <a:latin typeface="+mj-lt"/>
              </a:rPr>
              <a:t> Abortion)</a:t>
            </a:r>
            <a:endParaRPr lang="es-GT" altLang="en-US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F500168-1040-7819-6FE4-8A20042C2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272135"/>
            <a:ext cx="3668431" cy="187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3 Rectángulo">
            <a:extLst>
              <a:ext uri="{FF2B5EF4-FFF2-40B4-BE49-F238E27FC236}">
                <a16:creationId xmlns:a16="http://schemas.microsoft.com/office/drawing/2014/main" id="{55E095B2-B2E9-4560-C17F-9E4D2EFCB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2458" y="652626"/>
            <a:ext cx="2706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s-GT" altLang="en-US" sz="2000" dirty="0">
                <a:solidFill>
                  <a:srgbClr val="FFFFFF"/>
                </a:solidFill>
                <a:latin typeface="+mj-lt"/>
              </a:rPr>
              <a:t>Sacarlo vivo y matarlo</a:t>
            </a:r>
          </a:p>
        </p:txBody>
      </p:sp>
      <p:pic>
        <p:nvPicPr>
          <p:cNvPr id="1026" name="Picture 2" descr="aborto por nacimiento parcial">
            <a:extLst>
              <a:ext uri="{FF2B5EF4-FFF2-40B4-BE49-F238E27FC236}">
                <a16:creationId xmlns:a16="http://schemas.microsoft.com/office/drawing/2014/main" id="{3CB9D6B9-5E69-16C9-8DAC-9DAD7D014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500666"/>
            <a:ext cx="7416824" cy="47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Marcador de número de diapositiva">
            <a:extLst>
              <a:ext uri="{FF2B5EF4-FFF2-40B4-BE49-F238E27FC236}">
                <a16:creationId xmlns:a16="http://schemas.microsoft.com/office/drawing/2014/main" id="{EBF86468-7C67-4229-8C3C-5AD2542A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8E8C5392-D287-43A9-8CFC-BC36F8B5FEDC}" type="slidenum">
              <a:rPr lang="es-E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41</a:t>
            </a:fld>
            <a:endParaRPr lang="es-ES" altLang="en-US" sz="1400">
              <a:solidFill>
                <a:srgbClr val="FFFFFF"/>
              </a:solidFill>
            </a:endParaRPr>
          </a:p>
        </p:txBody>
      </p:sp>
      <p:sp>
        <p:nvSpPr>
          <p:cNvPr id="13" name="13 Rectángulo">
            <a:extLst>
              <a:ext uri="{FF2B5EF4-FFF2-40B4-BE49-F238E27FC236}">
                <a16:creationId xmlns:a16="http://schemas.microsoft.com/office/drawing/2014/main" id="{55E095B2-B2E9-4560-C17F-9E4D2EFCB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287" y="652626"/>
            <a:ext cx="2441694" cy="9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200"/>
              </a:lnSpc>
              <a:spcBef>
                <a:spcPts val="1200"/>
              </a:spcBef>
              <a:buNone/>
            </a:pPr>
            <a:r>
              <a:rPr lang="en-US" sz="33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ABORTION</a:t>
            </a:r>
          </a:p>
          <a:p>
            <a:pPr algn="ctr">
              <a:lnSpc>
                <a:spcPts val="1200"/>
              </a:lnSpc>
              <a:spcBef>
                <a:spcPts val="1200"/>
              </a:spcBef>
              <a:buNone/>
            </a:pPr>
            <a:endParaRPr lang="es-GT" sz="22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ts val="1200"/>
              </a:lnSpc>
              <a:spcBef>
                <a:spcPts val="1200"/>
              </a:spcBef>
              <a:buNone/>
            </a:pPr>
            <a:r>
              <a:rPr lang="en-US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(Cartoon)</a:t>
            </a:r>
            <a:endParaRPr lang="es-GT" sz="28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FAC2EBB-1D98-E1C8-CA72-A454A156F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GT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ABORTION</a:t>
            </a:r>
            <a:endParaRPr kumimoji="0" lang="es-GT" altLang="es-GT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G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(Cartoon)</a:t>
            </a:r>
            <a:endParaRPr kumimoji="0" lang="es-GT" altLang="es-GT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altLang="es-G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3" name="Imagen 1">
            <a:extLst>
              <a:ext uri="{FF2B5EF4-FFF2-40B4-BE49-F238E27FC236}">
                <a16:creationId xmlns:a16="http://schemas.microsoft.com/office/drawing/2014/main" id="{74B349D1-F21E-BD28-0C40-1BC0BB8DD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28600"/>
            <a:ext cx="6935208" cy="45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3 Rectángulo">
            <a:extLst>
              <a:ext uri="{FF2B5EF4-FFF2-40B4-BE49-F238E27FC236}">
                <a16:creationId xmlns:a16="http://schemas.microsoft.com/office/drawing/2014/main" id="{5B695728-396D-C3AB-F7E5-B2BE91CB3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194" y="1963264"/>
            <a:ext cx="2497286" cy="52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200"/>
              </a:lnSpc>
              <a:spcBef>
                <a:spcPts val="600"/>
              </a:spcBef>
              <a:buNone/>
            </a:pPr>
            <a:r>
              <a:rPr lang="es-MX" sz="1800" b="1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Dr. Anthony </a:t>
            </a:r>
            <a:r>
              <a:rPr lang="es-MX" sz="1800" b="1" dirty="0" err="1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Levatino</a:t>
            </a:r>
            <a:endParaRPr lang="es-MX" sz="1800" b="1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ts val="1200"/>
              </a:lnSpc>
              <a:spcBef>
                <a:spcPts val="900"/>
              </a:spcBef>
              <a:buNone/>
            </a:pPr>
            <a:r>
              <a:rPr lang="es-MX" sz="18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(USA, 1200 abortos)</a:t>
            </a:r>
            <a:endParaRPr lang="es-GT" sz="18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AD0C51-401C-9F4B-91C4-4BF6991BD65C}"/>
              </a:ext>
            </a:extLst>
          </p:cNvPr>
          <p:cNvSpPr txBox="1"/>
          <p:nvPr/>
        </p:nvSpPr>
        <p:spPr>
          <a:xfrm>
            <a:off x="948394" y="5010864"/>
            <a:ext cx="6682214" cy="937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s-MX" dirty="0"/>
              <a:t>-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Abortion Procedures: 1st, 2nd, and 3rd Trimesters </a:t>
            </a:r>
            <a:r>
              <a:rPr lang="en-US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(11 min)</a:t>
            </a:r>
            <a:endParaRPr lang="es-GT" sz="1800" b="1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https://www.youtube.com/watch?v=CFZDhM5Gwhk</a:t>
            </a:r>
            <a:endParaRPr lang="es-GT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s-GT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</a:pPr>
            <a:r>
              <a:rPr lang="es-G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le pueden poner </a:t>
            </a:r>
            <a:r>
              <a:rPr lang="es-GT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SUBTÍTULOS</a:t>
            </a:r>
            <a:r>
              <a:rPr lang="es-G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en español o inglés</a:t>
            </a:r>
          </a:p>
        </p:txBody>
      </p:sp>
    </p:spTree>
    <p:extLst>
      <p:ext uri="{BB962C8B-B14F-4D97-AF65-F5344CB8AC3E}">
        <p14:creationId xmlns:p14="http://schemas.microsoft.com/office/powerpoint/2010/main" val="273165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Marcador de número de diapositiva">
            <a:extLst>
              <a:ext uri="{FF2B5EF4-FFF2-40B4-BE49-F238E27FC236}">
                <a16:creationId xmlns:a16="http://schemas.microsoft.com/office/drawing/2014/main" id="{EBF86468-7C67-4229-8C3C-5AD2542A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8E8C5392-D287-43A9-8CFC-BC36F8B5FEDC}" type="slidenum">
              <a:rPr lang="es-E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42</a:t>
            </a:fld>
            <a:endParaRPr lang="es-ES" altLang="en-US" sz="1400">
              <a:solidFill>
                <a:srgbClr val="FFFFFF"/>
              </a:solidFill>
            </a:endParaRPr>
          </a:p>
        </p:txBody>
      </p:sp>
      <p:sp>
        <p:nvSpPr>
          <p:cNvPr id="13" name="13 Rectángulo">
            <a:extLst>
              <a:ext uri="{FF2B5EF4-FFF2-40B4-BE49-F238E27FC236}">
                <a16:creationId xmlns:a16="http://schemas.microsoft.com/office/drawing/2014/main" id="{55E095B2-B2E9-4560-C17F-9E4D2EFCB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111" y="652626"/>
            <a:ext cx="2844048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1200"/>
              </a:lnSpc>
              <a:spcBef>
                <a:spcPts val="1200"/>
              </a:spcBef>
              <a:buNone/>
            </a:pPr>
            <a:r>
              <a:rPr lang="en-US" sz="33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UNPLANNED</a:t>
            </a:r>
            <a:endParaRPr lang="en-US" sz="3300" b="1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ts val="1200"/>
              </a:lnSpc>
              <a:spcBef>
                <a:spcPts val="1200"/>
              </a:spcBef>
              <a:buNone/>
            </a:pPr>
            <a:endParaRPr lang="es-GT" sz="22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ts val="1200"/>
              </a:lnSpc>
              <a:spcBef>
                <a:spcPts val="1200"/>
              </a:spcBef>
              <a:buNone/>
            </a:pPr>
            <a:r>
              <a:rPr lang="en-US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Inesperado</a:t>
            </a:r>
            <a:r>
              <a:rPr lang="en-US" sz="28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GT" sz="28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FAC2EBB-1D98-E1C8-CA72-A454A156F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GT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ABORTION</a:t>
            </a:r>
            <a:endParaRPr kumimoji="0" lang="es-GT" altLang="es-GT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G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(Cartoon)</a:t>
            </a:r>
            <a:endParaRPr kumimoji="0" lang="es-GT" altLang="es-GT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altLang="es-G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13 Rectángulo">
            <a:extLst>
              <a:ext uri="{FF2B5EF4-FFF2-40B4-BE49-F238E27FC236}">
                <a16:creationId xmlns:a16="http://schemas.microsoft.com/office/drawing/2014/main" id="{5B695728-396D-C3AB-F7E5-B2BE91CB3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879" y="2047327"/>
            <a:ext cx="5127750" cy="80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MX" sz="2800" b="1" dirty="0">
                <a:solidFill>
                  <a:schemeClr val="bg2"/>
                </a:solidFill>
              </a:rPr>
              <a:t>La vida de Abby Johnson (2019)</a:t>
            </a:r>
            <a:endParaRPr lang="es-GT" sz="2800" dirty="0">
              <a:solidFill>
                <a:schemeClr val="bg2"/>
              </a:solidFill>
            </a:endParaRPr>
          </a:p>
          <a:p>
            <a:pPr algn="ctr">
              <a:lnSpc>
                <a:spcPts val="1200"/>
              </a:lnSpc>
              <a:spcBef>
                <a:spcPts val="900"/>
              </a:spcBef>
              <a:buNone/>
            </a:pPr>
            <a:r>
              <a:rPr lang="es-MX" sz="1800" b="1" dirty="0">
                <a:solidFill>
                  <a:schemeClr val="bg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(USA, coordinó 25 mil abortos)</a:t>
            </a:r>
            <a:endParaRPr lang="es-GT" sz="1800" dirty="0">
              <a:solidFill>
                <a:schemeClr val="bg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AD0C51-401C-9F4B-91C4-4BF6991BD65C}"/>
              </a:ext>
            </a:extLst>
          </p:cNvPr>
          <p:cNvSpPr txBox="1"/>
          <p:nvPr/>
        </p:nvSpPr>
        <p:spPr>
          <a:xfrm>
            <a:off x="372696" y="5691964"/>
            <a:ext cx="4715191" cy="93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MX" dirty="0"/>
              <a:t>-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Aborto</a:t>
            </a:r>
            <a:r>
              <a:rPr lang="en-US" sz="18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inicial</a:t>
            </a:r>
            <a:r>
              <a:rPr lang="en-US" sz="18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por</a:t>
            </a:r>
            <a:r>
              <a:rPr lang="en-US" sz="18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succión</a:t>
            </a:r>
            <a:r>
              <a:rPr lang="en-US" sz="18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(5 min)</a:t>
            </a:r>
            <a:endParaRPr lang="es-GT" sz="1800" b="1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ts val="1200"/>
              </a:lnSpc>
            </a:pPr>
            <a:r>
              <a:rPr lang="es-GT" sz="1400" b="1" u="sng" dirty="0">
                <a:hlinkClick r:id="rId2"/>
              </a:rPr>
              <a:t>https://www.youtube.com/watch?v=tgLIx4jXp8M&amp;t=144s</a:t>
            </a:r>
            <a:r>
              <a:rPr lang="es-GT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s-G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en español o inglés</a:t>
            </a:r>
          </a:p>
        </p:txBody>
      </p:sp>
      <p:pic>
        <p:nvPicPr>
          <p:cNvPr id="3" name="Imagen 2" descr="Amazon.com: Unplanned: Ashley Bratcher, Chuck Konzelman: Movies &amp; TV">
            <a:extLst>
              <a:ext uri="{FF2B5EF4-FFF2-40B4-BE49-F238E27FC236}">
                <a16:creationId xmlns:a16="http://schemas.microsoft.com/office/drawing/2014/main" id="{D47E6F10-9D56-A4B4-5CF2-CCA70ADF5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7" y="44624"/>
            <a:ext cx="3865439" cy="55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9B1F733-D7D1-7E90-7FD4-9F6A6BF0FD12}"/>
              </a:ext>
            </a:extLst>
          </p:cNvPr>
          <p:cNvSpPr txBox="1"/>
          <p:nvPr/>
        </p:nvSpPr>
        <p:spPr>
          <a:xfrm>
            <a:off x="5589468" y="3140968"/>
            <a:ext cx="57631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2"/>
                </a:solidFill>
              </a:rPr>
              <a:t>-Película completa:</a:t>
            </a:r>
          </a:p>
          <a:p>
            <a:endParaRPr lang="es-MX" sz="1200" dirty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s-MX" sz="1800" b="1" i="1" kern="100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Unplanned</a:t>
            </a:r>
            <a:r>
              <a:rPr lang="es-MX" sz="1800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(en español, </a:t>
            </a:r>
            <a:r>
              <a:rPr lang="es-MX" sz="1800" b="1" i="1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Inesperado</a:t>
            </a:r>
            <a:r>
              <a:rPr lang="es-MX" sz="1800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1h 49min): </a:t>
            </a:r>
            <a:r>
              <a:rPr lang="es-MX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https://www.youtube.com/watch?v=Rb1K4XCZCks</a:t>
            </a:r>
            <a:endParaRPr lang="es-MX" sz="1800" u="sng" kern="1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endParaRPr lang="es-GT" sz="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s-MX" sz="1800" b="1" i="1" kern="100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Unplanned</a:t>
            </a:r>
            <a:r>
              <a:rPr lang="es-MX" sz="1800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(en español, </a:t>
            </a:r>
            <a:r>
              <a:rPr lang="es-MX" sz="1800" b="1" i="1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Inesperado</a:t>
            </a:r>
            <a:r>
              <a:rPr lang="es-MX" sz="1800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1h 49min):    </a:t>
            </a:r>
            <a:r>
              <a:rPr lang="es-MX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https://www.youtube.com/watch?v=7UrsTxLi2m8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MX" dirty="0">
              <a:solidFill>
                <a:schemeClr val="bg2"/>
              </a:solidFill>
            </a:endParaRPr>
          </a:p>
          <a:p>
            <a:endParaRPr lang="es-GT" dirty="0">
              <a:solidFill>
                <a:schemeClr val="bg2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481598-82F7-50E8-B2F0-D9721D35C8D8}"/>
              </a:ext>
            </a:extLst>
          </p:cNvPr>
          <p:cNvSpPr txBox="1"/>
          <p:nvPr/>
        </p:nvSpPr>
        <p:spPr>
          <a:xfrm>
            <a:off x="5515420" y="5620227"/>
            <a:ext cx="5981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MX" dirty="0"/>
              <a:t>-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Ver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el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aborto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inicial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por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succión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(Del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minuto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4 al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minuto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 8</a:t>
            </a:r>
            <a:r>
              <a:rPr lang="en-US" sz="1600" b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s-G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inglés</a:t>
            </a:r>
          </a:p>
        </p:txBody>
      </p:sp>
    </p:spTree>
    <p:extLst>
      <p:ext uri="{BB962C8B-B14F-4D97-AF65-F5344CB8AC3E}">
        <p14:creationId xmlns:p14="http://schemas.microsoft.com/office/powerpoint/2010/main" val="10156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>
            <a:extLst>
              <a:ext uri="{FF2B5EF4-FFF2-40B4-BE49-F238E27FC236}">
                <a16:creationId xmlns:a16="http://schemas.microsoft.com/office/drawing/2014/main" id="{78F48789-A5E1-9B6C-003E-71792910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altLang="en-US" b="1"/>
              <a:t>“El grito silencioso”</a:t>
            </a:r>
          </a:p>
        </p:txBody>
      </p:sp>
      <p:pic>
        <p:nvPicPr>
          <p:cNvPr id="4099" name="Picture 2" descr="http://www.lifesitenews.com/images/sized/images/news/Bernard_Nathanson_big-240x162.jpg">
            <a:extLst>
              <a:ext uri="{FF2B5EF4-FFF2-40B4-BE49-F238E27FC236}">
                <a16:creationId xmlns:a16="http://schemas.microsoft.com/office/drawing/2014/main" id="{5359D5CA-6782-D629-0B85-FC11B648D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88" y="1772816"/>
            <a:ext cx="48006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4 Rectángulo">
            <a:extLst>
              <a:ext uri="{FF2B5EF4-FFF2-40B4-BE49-F238E27FC236}">
                <a16:creationId xmlns:a16="http://schemas.microsoft.com/office/drawing/2014/main" id="{772D7A62-3A33-F67A-C641-4F90E26C1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1341438"/>
            <a:ext cx="5481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CR" altLang="en-US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(Los “alaridos” silenciosos de la bebé abortada)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F80A1107-9562-3C92-DAF2-84F25F18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5085184"/>
            <a:ext cx="113755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s-MX" alt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Bernard Nathanson </a:t>
            </a:r>
            <a:r>
              <a:rPr lang="es-MX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 –alrededor de 1970- el Director de la mayor clínica de abortos del mundo (Centro de Salud Reproductiva y Sexual de Nueva York); él mismo se involucró o coordinó unos </a:t>
            </a:r>
            <a:r>
              <a:rPr lang="es-MX" alt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75,000 abortos</a:t>
            </a:r>
            <a:r>
              <a:rPr lang="es-MX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s-MX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ver un ultrasonido sobre un aborto decidió defender la vida; años después, para aliviar el peso de su conciencia por sus pecados, aceptó ser bautizado </a:t>
            </a:r>
            <a:r>
              <a:rPr lang="es-MX" alt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católico</a:t>
            </a:r>
            <a:r>
              <a:rPr lang="es-MX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s-MX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Publicó el video </a:t>
            </a:r>
            <a:r>
              <a:rPr lang="es-MX" alt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grito silencioso”</a:t>
            </a:r>
            <a:r>
              <a:rPr lang="es-MX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muestra el horror del aborto en el vientre materno, a través de imágenes intrauterinas. Murió en febrero de 2011 después de muchos años de servir a la </a:t>
            </a:r>
            <a:r>
              <a:rPr lang="es-MX" altLang="en-US" sz="16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de la vida</a:t>
            </a:r>
            <a:r>
              <a:rPr lang="es-MX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R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2" name="6 Rectángulo">
            <a:extLst>
              <a:ext uri="{FF2B5EF4-FFF2-40B4-BE49-F238E27FC236}">
                <a16:creationId xmlns:a16="http://schemas.microsoft.com/office/drawing/2014/main" id="{D1E83B94-29EE-42DF-84A8-5F5829ED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260351"/>
            <a:ext cx="79930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s-GT" altLang="en-US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https://www.youtube.com/watch?v=3jB06pkv17s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DAE0DBA2-2ECF-87DA-8587-75F150A0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6" y="476250"/>
            <a:ext cx="89376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>
            <a:extLst>
              <a:ext uri="{FF2B5EF4-FFF2-40B4-BE49-F238E27FC236}">
                <a16:creationId xmlns:a16="http://schemas.microsoft.com/office/drawing/2014/main" id="{BEA43D0C-595D-5B9A-B311-DD5537A0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260350"/>
            <a:ext cx="90424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759E4E1D-B8FB-028F-1B7E-8483EE23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20714"/>
            <a:ext cx="8567738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Marcador de número de diapositiva">
            <a:extLst>
              <a:ext uri="{FF2B5EF4-FFF2-40B4-BE49-F238E27FC236}">
                <a16:creationId xmlns:a16="http://schemas.microsoft.com/office/drawing/2014/main" id="{643E833D-0141-FAB6-8F12-D9325F3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616" y="6248400"/>
            <a:ext cx="2540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F2E99F45-F931-4BA5-9713-D3BDDC27B9AF}" type="slidenum">
              <a:rPr lang="es-E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47</a:t>
            </a:fld>
            <a:endParaRPr lang="es-ES" altLang="en-US" sz="1400">
              <a:solidFill>
                <a:srgbClr val="FFFFFF"/>
              </a:solidFill>
            </a:endParaRPr>
          </a:p>
        </p:txBody>
      </p:sp>
      <p:sp>
        <p:nvSpPr>
          <p:cNvPr id="45059" name="10 Rectángulo">
            <a:extLst>
              <a:ext uri="{FF2B5EF4-FFF2-40B4-BE49-F238E27FC236}">
                <a16:creationId xmlns:a16="http://schemas.microsoft.com/office/drawing/2014/main" id="{44905DEA-12B3-79DC-A71D-1B8B4562E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188914"/>
            <a:ext cx="8640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s-GT" altLang="en-US" sz="1400" u="sng" dirty="0">
                <a:solidFill>
                  <a:srgbClr val="FFFFFF"/>
                </a:solidFill>
                <a:hlinkClick r:id="rId3"/>
              </a:rPr>
              <a:t>https://www.lifesitenews.com/news/breaking-judge-backs-daleiden-on-requesting-names-of-baby-parts-purchasers</a:t>
            </a:r>
            <a:endParaRPr lang="es-GT" altLang="en-US" sz="1400" dirty="0">
              <a:solidFill>
                <a:srgbClr val="FFFFFF"/>
              </a:solidFill>
            </a:endParaRPr>
          </a:p>
        </p:txBody>
      </p:sp>
      <p:sp>
        <p:nvSpPr>
          <p:cNvPr id="45061" name="12 Rectángulo">
            <a:extLst>
              <a:ext uri="{FF2B5EF4-FFF2-40B4-BE49-F238E27FC236}">
                <a16:creationId xmlns:a16="http://schemas.microsoft.com/office/drawing/2014/main" id="{9B284D69-06B6-F09C-DC7F-D08D4BDED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92696"/>
            <a:ext cx="8748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El derecho de </a:t>
            </a:r>
            <a:r>
              <a:rPr lang="en-US" altLang="en-US" sz="3600" b="1" dirty="0" err="1">
                <a:solidFill>
                  <a:srgbClr val="FFFF00"/>
                </a:solidFill>
              </a:rPr>
              <a:t>vivir</a:t>
            </a:r>
            <a:endParaRPr lang="en-US" altLang="en-US" sz="3600" b="1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(Roe v. Wade)</a:t>
            </a:r>
            <a:endParaRPr lang="es-GT" altLang="en-US" sz="3600" dirty="0">
              <a:solidFill>
                <a:srgbClr val="FFFF00"/>
              </a:solidFill>
            </a:endParaRPr>
          </a:p>
        </p:txBody>
      </p:sp>
      <p:sp>
        <p:nvSpPr>
          <p:cNvPr id="45062" name="13 Rectángulo">
            <a:extLst>
              <a:ext uri="{FF2B5EF4-FFF2-40B4-BE49-F238E27FC236}">
                <a16:creationId xmlns:a16="http://schemas.microsoft.com/office/drawing/2014/main" id="{BC8D8C6A-B3EE-C67C-2692-C2BA8AE6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77" y="5229200"/>
            <a:ext cx="114856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dirty="0" err="1">
                <a:solidFill>
                  <a:srgbClr val="FFFFFF"/>
                </a:solidFill>
              </a:rPr>
              <a:t>Película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lang="en-US" altLang="en-US" sz="2400" dirty="0" err="1">
                <a:solidFill>
                  <a:srgbClr val="FFFFFF"/>
                </a:solidFill>
              </a:rPr>
              <a:t>completa</a:t>
            </a:r>
            <a:r>
              <a:rPr lang="en-US" altLang="en-US" sz="2400" dirty="0">
                <a:solidFill>
                  <a:srgbClr val="FFFFFF"/>
                </a:solidFill>
              </a:rPr>
              <a:t> (</a:t>
            </a:r>
            <a:r>
              <a:rPr lang="en-US" altLang="en-US" sz="2400" dirty="0" err="1">
                <a:solidFill>
                  <a:srgbClr val="FFFFFF"/>
                </a:solidFill>
              </a:rPr>
              <a:t>español</a:t>
            </a:r>
            <a:r>
              <a:rPr lang="en-US" altLang="en-US" sz="2400" dirty="0">
                <a:solidFill>
                  <a:srgbClr val="FFFFFF"/>
                </a:solidFill>
              </a:rPr>
              <a:t>) 1h 49 min: </a:t>
            </a:r>
            <a:r>
              <a:rPr lang="en-US" altLang="en-US" sz="2400" dirty="0">
                <a:solidFill>
                  <a:srgbClr val="FFFFFF"/>
                </a:solidFill>
                <a:hlinkClick r:id="rId4"/>
              </a:rPr>
              <a:t>https://www.youtube.com/watch?v=tvcieEAzAyQ</a:t>
            </a:r>
            <a:r>
              <a:rPr lang="en-US" altLang="en-US" sz="2400" dirty="0">
                <a:solidFill>
                  <a:srgbClr val="FFFFFF"/>
                </a:solidFill>
              </a:rPr>
              <a:t>   </a:t>
            </a:r>
            <a:endParaRPr lang="es-GT" altLang="en-US" sz="2400" dirty="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C217E6-10FF-DEF7-F795-FAB2962F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30" y="692696"/>
            <a:ext cx="30388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E V. WADE">
            <a:extLst>
              <a:ext uri="{FF2B5EF4-FFF2-40B4-BE49-F238E27FC236}">
                <a16:creationId xmlns:a16="http://schemas.microsoft.com/office/drawing/2014/main" id="{14DAEA4B-3CEE-DD36-59C3-2ABC120F7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073084"/>
            <a:ext cx="2304256" cy="31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 Derecho de Vivir – Filmi v storitvi Google Play">
            <a:extLst>
              <a:ext uri="{FF2B5EF4-FFF2-40B4-BE49-F238E27FC236}">
                <a16:creationId xmlns:a16="http://schemas.microsoft.com/office/drawing/2014/main" id="{CABF0D77-5206-74E8-AA78-AEABB753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692696"/>
            <a:ext cx="2827558" cy="406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6F6ADA-DFB3-454E-9D31-C37B4062243E}"/>
              </a:ext>
            </a:extLst>
          </p:cNvPr>
          <p:cNvSpPr txBox="1"/>
          <p:nvPr/>
        </p:nvSpPr>
        <p:spPr>
          <a:xfrm>
            <a:off x="5015880" y="602128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2020</a:t>
            </a:r>
            <a:endParaRPr lang="es-GT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3 Marcador de número de diapositiva">
            <a:extLst>
              <a:ext uri="{FF2B5EF4-FFF2-40B4-BE49-F238E27FC236}">
                <a16:creationId xmlns:a16="http://schemas.microsoft.com/office/drawing/2014/main" id="{643E833D-0141-FAB6-8F12-D9325F3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F2E99F45-F931-4BA5-9713-D3BDDC27B9AF}" type="slidenum">
              <a:rPr lang="es-E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48</a:t>
            </a:fld>
            <a:endParaRPr lang="es-ES" altLang="en-US" sz="1400">
              <a:solidFill>
                <a:srgbClr val="FFFFFF"/>
              </a:solidFill>
            </a:endParaRPr>
          </a:p>
        </p:txBody>
      </p:sp>
      <p:sp>
        <p:nvSpPr>
          <p:cNvPr id="45059" name="10 Rectángulo">
            <a:extLst>
              <a:ext uri="{FF2B5EF4-FFF2-40B4-BE49-F238E27FC236}">
                <a16:creationId xmlns:a16="http://schemas.microsoft.com/office/drawing/2014/main" id="{44905DEA-12B3-79DC-A71D-1B8B4562E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188914"/>
            <a:ext cx="8640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s-GT" altLang="en-US" sz="1400" u="sng" dirty="0">
                <a:solidFill>
                  <a:srgbClr val="FFFFFF"/>
                </a:solidFill>
                <a:hlinkClick r:id="rId2"/>
              </a:rPr>
              <a:t>https://www.lifesitenews.com/news/breaking-judge-backs-daleiden-on-requesting-names-of-baby-parts-purchasers</a:t>
            </a:r>
            <a:endParaRPr lang="es-GT" altLang="en-US" sz="1400" dirty="0">
              <a:solidFill>
                <a:srgbClr val="FFFFFF"/>
              </a:solidFill>
            </a:endParaRPr>
          </a:p>
        </p:txBody>
      </p:sp>
      <p:pic>
        <p:nvPicPr>
          <p:cNvPr id="45060" name="11 Imagen" descr="Featured Image">
            <a:extLst>
              <a:ext uri="{FF2B5EF4-FFF2-40B4-BE49-F238E27FC236}">
                <a16:creationId xmlns:a16="http://schemas.microsoft.com/office/drawing/2014/main" id="{E37A7C97-EABE-5BD8-F380-963390150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2060576"/>
            <a:ext cx="59547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12 Rectángulo">
            <a:extLst>
              <a:ext uri="{FF2B5EF4-FFF2-40B4-BE49-F238E27FC236}">
                <a16:creationId xmlns:a16="http://schemas.microsoft.com/office/drawing/2014/main" id="{9B284D69-06B6-F09C-DC7F-D08D4BDED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92696"/>
            <a:ext cx="8748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Judge orders university to release names of aborted baby parts </a:t>
            </a:r>
            <a:r>
              <a:rPr lang="en-US" altLang="en-US" sz="3600" b="1" u="sng" dirty="0">
                <a:solidFill>
                  <a:srgbClr val="FFFF00"/>
                </a:solidFill>
              </a:rPr>
              <a:t>purchasers</a:t>
            </a:r>
            <a:endParaRPr lang="es-GT" altLang="en-US" sz="3600" u="sng" dirty="0">
              <a:solidFill>
                <a:srgbClr val="FFFF00"/>
              </a:solidFill>
            </a:endParaRPr>
          </a:p>
        </p:txBody>
      </p:sp>
      <p:sp>
        <p:nvSpPr>
          <p:cNvPr id="45062" name="13 Rectángulo">
            <a:extLst>
              <a:ext uri="{FF2B5EF4-FFF2-40B4-BE49-F238E27FC236}">
                <a16:creationId xmlns:a16="http://schemas.microsoft.com/office/drawing/2014/main" id="{BC8D8C6A-B3EE-C67C-2692-C2BA8AE64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5846763"/>
            <a:ext cx="3703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>
                <a:solidFill>
                  <a:srgbClr val="FFFFFF"/>
                </a:solidFill>
              </a:rPr>
              <a:t>SEATTLE, October 6, 2016 </a:t>
            </a:r>
            <a:endParaRPr lang="es-GT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38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712" y="160149"/>
            <a:ext cx="95892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  <a:latin typeface="+mn-lt"/>
              </a:rPr>
              <a:t>¿ABORTOS EN CASOS DIFÍCILES?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612" y="1848072"/>
            <a:ext cx="545498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Ver imágenes en archivos: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04" y="1969120"/>
            <a:ext cx="634892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-Pobreza</a:t>
            </a:r>
            <a:endParaRPr lang="es-GT" sz="3300" dirty="0">
              <a:solidFill>
                <a:schemeClr val="bg2"/>
              </a:solidFill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  <a:latin typeface="+mn-lt"/>
              </a:rPr>
              <a:t>-Violación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  <a:latin typeface="+mn-lt"/>
              </a:rPr>
              <a:t>-Menores de 14 años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  <a:latin typeface="+mn-lt"/>
              </a:rPr>
              <a:t>-Malformación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  <a:latin typeface="+mn-lt"/>
              </a:rPr>
              <a:t>-Embarazo ectópico</a:t>
            </a:r>
          </a:p>
          <a:p>
            <a:pPr>
              <a:spcBef>
                <a:spcPts val="0"/>
              </a:spcBef>
              <a:buNone/>
            </a:pPr>
            <a:endParaRPr lang="es-GT" sz="33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5636" y="3091612"/>
            <a:ext cx="5416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MX" dirty="0">
                <a:solidFill>
                  <a:schemeClr val="bg2"/>
                </a:solidFill>
              </a:rPr>
              <a:t>---</a:t>
            </a:r>
            <a:endParaRPr lang="es-G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  <p:bldP spid="2" grpId="0" build="p" bldLvl="2"/>
      <p:bldP spid="6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>
            <a:extLst>
              <a:ext uri="{FF2B5EF4-FFF2-40B4-BE49-F238E27FC236}">
                <a16:creationId xmlns:a16="http://schemas.microsoft.com/office/drawing/2014/main" id="{0A0F4DF3-8180-A667-468A-7A43E714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248" y="44624"/>
            <a:ext cx="11945416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Luego, el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Papa Francisco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en la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encíclica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Fratelli </a:t>
            </a:r>
            <a:r>
              <a:rPr lang="es-MX" sz="3300" b="1" i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tutti</a:t>
            </a:r>
            <a:r>
              <a:rPr lang="es-MX" sz="3300" b="1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(2020):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«más allá de toda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apariencia </a:t>
            </a:r>
            <a:r>
              <a:rPr lang="es-MX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(Nota: </a:t>
            </a:r>
            <a:r>
              <a:rPr lang="es-MX" sz="26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“circunstancia”</a:t>
            </a:r>
            <a:r>
              <a:rPr lang="es-MX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)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c/u es </a:t>
            </a:r>
            <a:r>
              <a:rPr lang="es-MX" sz="2800" b="1" u="sng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inmensamente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s-MX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sagrado</a:t>
            </a: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y merece nuestro cariño y nuestra entrega.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Por ello, si logro ayudar a una sola persona a vivir mejor, eso ya justifica la entrega de mi vida…» </a:t>
            </a:r>
            <a:r>
              <a:rPr lang="es-MX" sz="2800" dirty="0">
                <a:solidFill>
                  <a:srgbClr val="000000"/>
                </a:solidFill>
                <a:ea typeface="Calibri" panose="020F0502020204030204" pitchFamily="34" charset="0"/>
              </a:rPr>
              <a:t>(n. 195)</a:t>
            </a:r>
            <a:endParaRPr lang="es-MX" sz="28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DBD7236B-97C8-134F-B785-F2F16F74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442368"/>
            <a:ext cx="1194541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Es decir, Francisco pide defender la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dignidad de la persona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en: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cada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contexto cultural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cada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momento de la existencia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independientemente de cualquier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deficiencia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física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psicológica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social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o incluso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moral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En este sentido, esta </a:t>
            </a:r>
            <a:r>
              <a:rPr lang="es-MX" sz="3300" b="1" i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Declaración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intenta mostrar que estamos ante una </a:t>
            </a: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verdad universal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que todos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deberíamos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reconocer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como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u="sng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condición fundamental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para que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nuestras sociedades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sean verdaderamente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justas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pacíficas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sanas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 y auténticamente </a:t>
            </a:r>
            <a:r>
              <a:rPr lang="es-MX" sz="33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humanas</a:t>
            </a:r>
            <a:r>
              <a:rPr lang="es-MX" sz="33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s-MX" sz="2800" i="1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1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2"/>
      <p:bldP spid="2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60149"/>
            <a:ext cx="95892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  <a:latin typeface="+mn-lt"/>
              </a:rPr>
              <a:t>¿ABORTOS POR POBREZA?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C00A9-AB70-14F7-9B3F-0FCD3580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35" y="5877272"/>
            <a:ext cx="54549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bg2"/>
                </a:solidFill>
              </a:rPr>
              <a:t>-Mejorar </a:t>
            </a:r>
            <a:r>
              <a:rPr lang="es-GT" sz="2800" b="1" dirty="0">
                <a:solidFill>
                  <a:schemeClr val="bg2"/>
                </a:solidFill>
              </a:rPr>
              <a:t>nivel de protección social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41AA5E-2DBF-CFD7-7D19-FC6DA2FC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35" y="4995173"/>
            <a:ext cx="43027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MX" sz="2800" b="1" dirty="0">
                <a:solidFill>
                  <a:schemeClr val="bg2"/>
                </a:solidFill>
              </a:rPr>
              <a:t>-</a:t>
            </a:r>
            <a:r>
              <a:rPr lang="es-GT" sz="2800" b="1" dirty="0">
                <a:solidFill>
                  <a:schemeClr val="bg2"/>
                </a:solidFill>
              </a:rPr>
              <a:t>Adecuada política familiar de un país.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77A5C0-18F0-4ABF-CDF0-8E797058E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805670"/>
            <a:ext cx="8122368" cy="4239256"/>
          </a:xfrm>
          <a:prstGeom prst="rect">
            <a:avLst/>
          </a:prstGeom>
        </p:spPr>
      </p:pic>
      <p:pic>
        <p:nvPicPr>
          <p:cNvPr id="36866" name="Picture 2" descr="madre coraje: la madre de cristiano ronaldo. la vida y la fuerza de una luchadora-dolores aveiro-paulo sousa costa-9788416620630">
            <a:extLst>
              <a:ext uri="{FF2B5EF4-FFF2-40B4-BE49-F238E27FC236}">
                <a16:creationId xmlns:a16="http://schemas.microsoft.com/office/drawing/2014/main" id="{E597365E-ABB3-5C89-E499-EEC8A6A0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2636912"/>
            <a:ext cx="2016224" cy="31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0167237-41DF-507F-885F-1210C0F40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762" y="3211785"/>
            <a:ext cx="4659353" cy="34575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D7C0A01-D1D1-2189-1237-AF2B69390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232" y="402169"/>
            <a:ext cx="3878288" cy="216273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9754790-2878-2F87-B96E-A74AFE8BC5E7}"/>
              </a:ext>
            </a:extLst>
          </p:cNvPr>
          <p:cNvSpPr txBox="1"/>
          <p:nvPr/>
        </p:nvSpPr>
        <p:spPr>
          <a:xfrm>
            <a:off x="8420576" y="2483604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solidFill>
                  <a:schemeClr val="bg2"/>
                </a:solidFill>
              </a:rPr>
              <a:t>-Fuente:</a:t>
            </a:r>
            <a:r>
              <a:rPr lang="es-MX" sz="700" b="1" dirty="0">
                <a:solidFill>
                  <a:schemeClr val="bg2"/>
                </a:solidFill>
              </a:rPr>
              <a:t> </a:t>
            </a:r>
          </a:p>
          <a:p>
            <a:r>
              <a:rPr lang="es-MX" sz="700" dirty="0">
                <a:solidFill>
                  <a:schemeClr val="bg2"/>
                </a:solidFill>
                <a:hlinkClick r:id="rId7"/>
              </a:rPr>
              <a:t>https://www.aciprensa.com/noticias/101081/steve-jobs-cofundador-de-apple-se-salvo-del-aborto</a:t>
            </a:r>
            <a:r>
              <a:rPr lang="es-MX" sz="700" dirty="0">
                <a:solidFill>
                  <a:schemeClr val="bg2"/>
                </a:solidFill>
              </a:rPr>
              <a:t>  </a:t>
            </a:r>
            <a:endParaRPr lang="es-GT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4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5" grpId="0" build="p" bldLvl="2"/>
      <p:bldP spid="6" grpId="0" uiExpand="1" build="p" bldLvl="2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60149"/>
            <a:ext cx="95892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dirty="0">
                <a:solidFill>
                  <a:schemeClr val="bg2"/>
                </a:solidFill>
                <a:latin typeface="+mn-lt"/>
              </a:rPr>
              <a:t>¿ABORTOS POR VIOLACIÓN?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F92E1C-4768-6777-3412-C5E9BCE42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980728"/>
            <a:ext cx="8134350" cy="21526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F69D601-86DC-09E9-0957-80F669A01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2564904"/>
            <a:ext cx="8067675" cy="21812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C1D72F4-C79E-3A11-F1D2-6612BA69C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81" y="4237057"/>
            <a:ext cx="7867650" cy="2057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1F1D1DE-9C1B-B979-5DE4-68E20AB18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656" y="4161234"/>
            <a:ext cx="8839200" cy="27241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AEDEC39-1E0C-96C3-C6C7-168C93B81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50" y="52884"/>
            <a:ext cx="6410325" cy="321945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A02E504-8E70-A994-E5DC-70863870A2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3067" y="1308895"/>
            <a:ext cx="4762500" cy="321945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AFFF918-5FED-FDAB-2B8D-7B2F6086DF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412" y="3463341"/>
            <a:ext cx="36099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47528" y="44625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MX" sz="3000" b="1" dirty="0">
                <a:solidFill>
                  <a:prstClr val="black"/>
                </a:solidFill>
                <a:latin typeface="Calibri"/>
              </a:rPr>
              <a:t>ALGUNOS TESTIMONIOS:</a:t>
            </a:r>
            <a:endParaRPr lang="es-GT" sz="3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7368" y="537068"/>
            <a:ext cx="113772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dirty="0">
                <a:solidFill>
                  <a:prstClr val="black"/>
                </a:solidFill>
                <a:latin typeface="Calibri"/>
              </a:rPr>
              <a:t>-Médico no es Político: obligan a </a:t>
            </a:r>
            <a:r>
              <a:rPr lang="es-GT" sz="2800" b="1" dirty="0">
                <a:solidFill>
                  <a:prstClr val="black"/>
                </a:solidFill>
                <a:latin typeface="Calibri"/>
              </a:rPr>
              <a:t>médicos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 a abortar a la fuerza: </a:t>
            </a:r>
            <a:r>
              <a:rPr lang="es-GT" sz="2800" b="1" dirty="0">
                <a:solidFill>
                  <a:srgbClr val="FF0000"/>
                </a:solidFill>
                <a:latin typeface="Calibri"/>
              </a:rPr>
              <a:t>¿objeción de conciencia?</a:t>
            </a:r>
            <a:endParaRPr lang="es-GT" sz="28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b="1" dirty="0">
                <a:solidFill>
                  <a:prstClr val="black"/>
                </a:solidFill>
                <a:latin typeface="Calibri"/>
              </a:rPr>
              <a:t>ALUMNOS A FAVOR DEL ABORTO EN CLASE: 1 ó 2 (</a:t>
            </a:r>
            <a:r>
              <a:rPr lang="es-GT" sz="2800" b="1" u="sng" dirty="0">
                <a:solidFill>
                  <a:prstClr val="black"/>
                </a:solidFill>
                <a:latin typeface="Calibri"/>
              </a:rPr>
              <a:t>VIOLACIÓN</a:t>
            </a:r>
            <a:r>
              <a:rPr lang="es-GT" sz="2800" b="1" dirty="0">
                <a:solidFill>
                  <a:prstClr val="black"/>
                </a:solidFill>
                <a:latin typeface="Calibri"/>
              </a:rPr>
              <a:t>):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i="1" dirty="0">
                <a:solidFill>
                  <a:prstClr val="black"/>
                </a:solidFill>
                <a:latin typeface="Calibri"/>
              </a:rPr>
              <a:t>La violación no es NATURAL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: ¿debe abortarse? </a:t>
            </a:r>
            <a:r>
              <a:rPr lang="es-GT" sz="2800" b="1" i="1" dirty="0">
                <a:solidFill>
                  <a:prstClr val="black"/>
                </a:solidFill>
                <a:latin typeface="Calibri"/>
              </a:rPr>
              <a:t>¿“quedo </a:t>
            </a:r>
            <a:r>
              <a:rPr lang="es-GT" sz="2800" b="1" i="1" dirty="0" err="1">
                <a:solidFill>
                  <a:prstClr val="black"/>
                </a:solidFill>
                <a:latin typeface="Calibri"/>
              </a:rPr>
              <a:t>des-violada</a:t>
            </a:r>
            <a:r>
              <a:rPr lang="es-GT" sz="2800" b="1" i="1" dirty="0">
                <a:solidFill>
                  <a:prstClr val="black"/>
                </a:solidFill>
                <a:latin typeface="Calibri"/>
              </a:rPr>
              <a:t>”?</a:t>
            </a:r>
            <a:endParaRPr lang="es-GT" sz="28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i="1" dirty="0">
                <a:solidFill>
                  <a:prstClr val="black"/>
                </a:solidFill>
                <a:latin typeface="Calibri"/>
              </a:rPr>
              <a:t>¡En mi caso no quiero embarazo si hay violación!: ¡Es mi cuerpo! </a:t>
            </a:r>
            <a:endParaRPr lang="es-GT" sz="28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dirty="0">
                <a:solidFill>
                  <a:prstClr val="black"/>
                </a:solidFill>
                <a:latin typeface="Calibri"/>
              </a:rPr>
              <a:t> Pero dice el/la bebé: </a:t>
            </a:r>
            <a:r>
              <a:rPr lang="es-GT" sz="2800" i="1" dirty="0">
                <a:solidFill>
                  <a:prstClr val="black"/>
                </a:solidFill>
                <a:latin typeface="Calibri"/>
              </a:rPr>
              <a:t>“también el mío”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i="1" dirty="0">
                <a:solidFill>
                  <a:prstClr val="black"/>
                </a:solidFill>
                <a:latin typeface="Calibri"/>
              </a:rPr>
              <a:t>-Si se hizo algo malo (violación), ¿se arregla con otro acto malo (aborto)?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b="1" u="sng" dirty="0">
                <a:solidFill>
                  <a:prstClr val="black"/>
                </a:solidFill>
                <a:latin typeface="Calibri"/>
              </a:rPr>
              <a:t>RTA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: Esta es una situación difícil, pero hay que tener en cuenta que, si ya hay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dirty="0">
                <a:solidFill>
                  <a:prstClr val="black"/>
                </a:solidFill>
                <a:latin typeface="Calibri"/>
              </a:rPr>
              <a:t>concepción, adentro del vientre ya hay un nuevo ser humano: niña o niño.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b="1" u="sng" dirty="0">
                <a:solidFill>
                  <a:prstClr val="black"/>
                </a:solidFill>
                <a:latin typeface="Calibri"/>
              </a:rPr>
              <a:t>NOTA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: La </a:t>
            </a:r>
            <a:r>
              <a:rPr lang="es-GT" sz="2800" u="sng" dirty="0">
                <a:solidFill>
                  <a:prstClr val="black"/>
                </a:solidFill>
                <a:latin typeface="Calibri"/>
              </a:rPr>
              <a:t>aprobación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 del aborto en muchos países ha generado una gran </a:t>
            </a:r>
            <a:r>
              <a:rPr lang="es-GT" sz="2800" u="sng" dirty="0">
                <a:solidFill>
                  <a:prstClr val="black"/>
                </a:solidFill>
                <a:latin typeface="Calibri"/>
              </a:rPr>
              <a:t>devaluación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 de la vida humana: </a:t>
            </a:r>
            <a:r>
              <a:rPr lang="es-GT" sz="1400" dirty="0">
                <a:solidFill>
                  <a:prstClr val="black"/>
                </a:solidFill>
                <a:latin typeface="Calibri"/>
                <a:hlinkClick r:id="rId2"/>
              </a:rPr>
              <a:t>https://www.aciprensa.com/recursos/aborto-10</a:t>
            </a:r>
            <a:r>
              <a:rPr lang="es-GT" sz="14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(“cosas-basura”)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dirty="0">
                <a:solidFill>
                  <a:prstClr val="black"/>
                </a:solidFill>
                <a:latin typeface="Calibri"/>
              </a:rPr>
              <a:t>En </a:t>
            </a:r>
            <a:r>
              <a:rPr lang="es-GT" sz="2800" b="1" u="sng" dirty="0">
                <a:solidFill>
                  <a:prstClr val="black"/>
                </a:solidFill>
                <a:latin typeface="Calibri"/>
              </a:rPr>
              <a:t>peligro de vida de madre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: Colegios </a:t>
            </a:r>
            <a:r>
              <a:rPr lang="es-GT" sz="2800" b="1" u="sng" dirty="0">
                <a:solidFill>
                  <a:prstClr val="black"/>
                </a:solidFill>
                <a:latin typeface="Calibri"/>
              </a:rPr>
              <a:t>Médicos</a:t>
            </a:r>
            <a:r>
              <a:rPr lang="es-GT" sz="2800" dirty="0">
                <a:solidFill>
                  <a:prstClr val="black"/>
                </a:solidFill>
                <a:latin typeface="Calibri"/>
              </a:rPr>
              <a:t> de Honduras y El Salvador: </a:t>
            </a:r>
            <a:r>
              <a:rPr lang="es-GT" sz="2800" b="1" u="sng" dirty="0">
                <a:solidFill>
                  <a:srgbClr val="FF0000"/>
                </a:solidFill>
                <a:latin typeface="Calibri"/>
              </a:rPr>
              <a:t>NO EXISTE ese peligro</a:t>
            </a:r>
            <a:r>
              <a:rPr lang="es-GT" sz="2800" dirty="0">
                <a:solidFill>
                  <a:srgbClr val="FF0000"/>
                </a:solidFill>
                <a:latin typeface="Calibri"/>
              </a:rPr>
              <a:t>: CMH (2017): </a:t>
            </a:r>
            <a:r>
              <a:rPr lang="es-GT" sz="1200" u="sng" dirty="0">
                <a:hlinkClick r:id="rId3"/>
              </a:rPr>
              <a:t>https://s3.amazonaws.com/cmh-core/DOC/PDF/Posicion-despenalizacion-aborto-cmh-2017.pdf</a:t>
            </a:r>
            <a:r>
              <a:rPr lang="es-GT" sz="1200" dirty="0"/>
              <a:t> </a:t>
            </a:r>
            <a:r>
              <a:rPr lang="es-GT" sz="1200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GT" sz="2800" dirty="0">
                <a:solidFill>
                  <a:srgbClr val="FF0000"/>
                </a:solidFill>
                <a:latin typeface="Calibri"/>
              </a:rPr>
              <a:t>CMES (2018): </a:t>
            </a:r>
            <a:r>
              <a:rPr lang="es-GT" sz="1200" u="sng" dirty="0">
                <a:hlinkClick r:id="rId4"/>
              </a:rPr>
              <a:t>https://colegiomedico.org.sv/wp-content/uploads/2018/04/comunicado-de-prensa-13-04-18.pdf</a:t>
            </a:r>
            <a:r>
              <a:rPr lang="es-GT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6" y="270368"/>
            <a:ext cx="118931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b="1" cap="all" dirty="0">
                <a:solidFill>
                  <a:schemeClr val="bg2"/>
                </a:solidFill>
              </a:rPr>
              <a:t>La maternidad subrogada </a:t>
            </a:r>
            <a:r>
              <a:rPr lang="es-GT" sz="2600" dirty="0">
                <a:solidFill>
                  <a:schemeClr val="bg2"/>
                </a:solidFill>
              </a:rPr>
              <a:t>(Alquiler de útero; vientres de alquiler)</a:t>
            </a:r>
            <a:endParaRPr kumimoji="0" lang="es-GT" sz="2600" b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958076"/>
            <a:ext cx="482488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n. 48. </a:t>
            </a:r>
            <a:r>
              <a:rPr lang="es-GT" sz="3300" dirty="0">
                <a:solidFill>
                  <a:schemeClr val="bg2"/>
                </a:solidFill>
              </a:rPr>
              <a:t>La Iglesia… </a:t>
            </a:r>
            <a:r>
              <a:rPr lang="es-GT" sz="3300" b="1" u="sng" dirty="0">
                <a:solidFill>
                  <a:schemeClr val="bg2"/>
                </a:solidFill>
              </a:rPr>
              <a:t>en contra</a:t>
            </a:r>
            <a:r>
              <a:rPr lang="es-GT" sz="3300" dirty="0">
                <a:solidFill>
                  <a:schemeClr val="bg2"/>
                </a:solidFill>
              </a:rPr>
              <a:t> de la práctica de la </a:t>
            </a:r>
            <a:r>
              <a:rPr lang="es-GT" sz="3300" b="1" u="sng" dirty="0">
                <a:solidFill>
                  <a:schemeClr val="bg2"/>
                </a:solidFill>
              </a:rPr>
              <a:t>maternidad subrogada</a:t>
            </a:r>
            <a:r>
              <a:rPr lang="es-GT" sz="3300" dirty="0">
                <a:solidFill>
                  <a:schemeClr val="bg2"/>
                </a:solidFill>
              </a:rPr>
              <a:t>,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mediante la cual el </a:t>
            </a:r>
            <a:r>
              <a:rPr lang="es-GT" sz="3300" b="1" u="sng" dirty="0">
                <a:solidFill>
                  <a:schemeClr val="bg2"/>
                </a:solidFill>
              </a:rPr>
              <a:t>niño/a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b="1" u="sng" dirty="0">
                <a:solidFill>
                  <a:schemeClr val="bg2"/>
                </a:solidFill>
              </a:rPr>
              <a:t>inmensamente digno</a:t>
            </a:r>
            <a:r>
              <a:rPr lang="es-GT" sz="3300" dirty="0">
                <a:solidFill>
                  <a:schemeClr val="bg2"/>
                </a:solidFill>
              </a:rPr>
              <a:t>, se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convierte en  </a:t>
            </a:r>
            <a:r>
              <a:rPr lang="es-GT" sz="3300" b="1" u="sng" dirty="0">
                <a:solidFill>
                  <a:schemeClr val="bg2"/>
                </a:solidFill>
              </a:rPr>
              <a:t>mero objeto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912" y="1096576"/>
            <a:ext cx="68880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 … 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(Esta práctica)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ofende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gravemente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dignidad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mujer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del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niño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;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se basa en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explotación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la situación de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necesidad material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madre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.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2800" dirty="0">
                <a:solidFill>
                  <a:schemeClr val="bg2"/>
                </a:solidFill>
                <a:latin typeface="+mj-lt"/>
              </a:rPr>
              <a:t>Un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hijo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es siempre un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don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y nunca el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objeto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de un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contrato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.  </a:t>
            </a:r>
            <a:r>
              <a:rPr lang="es-GT" sz="2800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 </a:t>
            </a:r>
            <a:endParaRPr kumimoji="0" lang="es-GT" sz="28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303912" y="4005064"/>
            <a:ext cx="6624736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2800" dirty="0">
                <a:solidFill>
                  <a:schemeClr val="bg2"/>
                </a:solidFill>
                <a:latin typeface="+mj-lt"/>
              </a:rPr>
              <a:t>Por ello, hago un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llamamiento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para que la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Comunidad internacional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se</a:t>
            </a:r>
          </a:p>
          <a:p>
            <a:pPr lvl="0"/>
            <a:r>
              <a:rPr lang="es-GT" sz="2800" dirty="0">
                <a:solidFill>
                  <a:schemeClr val="bg2"/>
                </a:solidFill>
                <a:latin typeface="+mj-lt"/>
              </a:rPr>
              <a:t>comprometa 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prohibir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universalmente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 esta </a:t>
            </a:r>
            <a:r>
              <a:rPr lang="es-GT" sz="2800" b="1" u="sng" dirty="0">
                <a:solidFill>
                  <a:schemeClr val="bg2"/>
                </a:solidFill>
                <a:latin typeface="+mj-lt"/>
              </a:rPr>
              <a:t>práctica</a:t>
            </a:r>
            <a:r>
              <a:rPr lang="es-GT" sz="2800" dirty="0">
                <a:solidFill>
                  <a:schemeClr val="bg2"/>
                </a:solidFill>
                <a:latin typeface="+mj-lt"/>
              </a:rPr>
              <a:t>»</a:t>
            </a:r>
          </a:p>
          <a:p>
            <a:pPr lvl="0"/>
            <a:r>
              <a:rPr lang="es-MX" sz="2000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Discurso a los miembros del Cuerpo Diplomático acreditado ante la Santa Sede… (8 enero 2024)</a:t>
            </a:r>
            <a:endParaRPr kumimoji="0" lang="es-GT" sz="2000" b="0" i="0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6BC1EE-9D0C-DAE6-FE7A-46E6EE8CADAE}"/>
              </a:ext>
            </a:extLst>
          </p:cNvPr>
          <p:cNvSpPr txBox="1"/>
          <p:nvPr/>
        </p:nvSpPr>
        <p:spPr>
          <a:xfrm>
            <a:off x="190992" y="4200330"/>
            <a:ext cx="46808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+mn-cs"/>
              </a:rPr>
              <a:t>Francisco: </a:t>
            </a:r>
            <a:r>
              <a:rPr lang="es-GT" sz="2800" kern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«(la vida del)</a:t>
            </a:r>
            <a:r>
              <a:rPr lang="es-GT" sz="2800" kern="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s-GT" sz="28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niño </a:t>
            </a:r>
            <a:r>
              <a:rPr lang="es-GT" sz="2800" b="1" u="sng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no nacido</a:t>
            </a:r>
            <a:r>
              <a:rPr lang="es-GT" sz="2800" kern="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en el seno materno, </a:t>
            </a:r>
            <a:r>
              <a:rPr lang="es-GT" sz="2800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no puede ser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GT" sz="2800" b="1" u="sng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suprimida</a:t>
            </a:r>
            <a:r>
              <a:rPr lang="es-GT" sz="2800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 ni convertirse en un </a:t>
            </a:r>
            <a:r>
              <a:rPr lang="es-GT" sz="2800" b="1" u="sng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producto comercial</a:t>
            </a:r>
            <a:r>
              <a:rPr lang="es-GT" sz="2800" kern="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4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9" grpId="0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64540"/>
            <a:ext cx="115932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49. </a:t>
            </a:r>
            <a:r>
              <a:rPr kumimoji="0" lang="es-GT" sz="3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(Viola) … la </a:t>
            </a:r>
            <a:r>
              <a:rPr kumimoji="0" lang="es-GT" sz="3300" b="1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dignidad del niño</a:t>
            </a:r>
            <a:r>
              <a:rPr kumimoji="0" lang="es-GT" sz="3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… </a:t>
            </a:r>
            <a:r>
              <a:rPr lang="es-GT" sz="3300" dirty="0">
                <a:solidFill>
                  <a:schemeClr val="bg2"/>
                </a:solidFill>
              </a:rPr>
              <a:t>tiene </a:t>
            </a:r>
            <a:r>
              <a:rPr lang="es-GT" sz="3300" b="1" u="sng" dirty="0">
                <a:solidFill>
                  <a:schemeClr val="bg2"/>
                </a:solidFill>
              </a:rPr>
              <a:t>derecho</a:t>
            </a:r>
            <a:r>
              <a:rPr lang="es-GT" sz="3300" dirty="0">
                <a:solidFill>
                  <a:schemeClr val="bg2"/>
                </a:solidFill>
              </a:rPr>
              <a:t>, en virtud de su </a:t>
            </a:r>
            <a:r>
              <a:rPr lang="es-GT" sz="3300" b="1" u="sng" dirty="0">
                <a:solidFill>
                  <a:schemeClr val="bg2"/>
                </a:solidFill>
              </a:rPr>
              <a:t>dignidad inalienable</a:t>
            </a:r>
            <a:r>
              <a:rPr lang="es-GT" sz="3300" dirty="0">
                <a:solidFill>
                  <a:schemeClr val="bg2"/>
                </a:solidFill>
              </a:rPr>
              <a:t>, a tener un </a:t>
            </a:r>
            <a:r>
              <a:rPr lang="es-GT" sz="3300" b="1" u="sng" dirty="0">
                <a:solidFill>
                  <a:schemeClr val="bg2"/>
                </a:solidFill>
              </a:rPr>
              <a:t>origen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plenamente humano</a:t>
            </a:r>
            <a:r>
              <a:rPr lang="es-GT" sz="3300" dirty="0">
                <a:solidFill>
                  <a:schemeClr val="bg2"/>
                </a:solidFill>
              </a:rPr>
              <a:t>, y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08" y="1254121"/>
            <a:ext cx="4824888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no inducido </a:t>
            </a:r>
            <a:r>
              <a:rPr lang="es-GT" sz="3300" u="sng" dirty="0">
                <a:solidFill>
                  <a:schemeClr val="bg2"/>
                </a:solidFill>
              </a:rPr>
              <a:t>artificialmente</a:t>
            </a:r>
            <a:r>
              <a:rPr lang="es-GT" sz="3300" dirty="0">
                <a:solidFill>
                  <a:schemeClr val="bg2"/>
                </a:solidFill>
              </a:rPr>
              <a:t>,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y a recibir el </a:t>
            </a:r>
            <a:r>
              <a:rPr lang="es-GT" sz="3300" b="1" u="sng" dirty="0">
                <a:solidFill>
                  <a:schemeClr val="bg2"/>
                </a:solidFill>
              </a:rPr>
              <a:t>don</a:t>
            </a:r>
            <a:r>
              <a:rPr lang="es-GT" sz="3300" dirty="0">
                <a:solidFill>
                  <a:schemeClr val="bg2"/>
                </a:solidFill>
              </a:rPr>
              <a:t> de una </a:t>
            </a:r>
            <a:r>
              <a:rPr lang="es-GT" sz="3300" b="1" u="sng" dirty="0">
                <a:solidFill>
                  <a:schemeClr val="bg2"/>
                </a:solidFill>
              </a:rPr>
              <a:t>vida</a:t>
            </a:r>
            <a:r>
              <a:rPr lang="es-GT" sz="3300" dirty="0">
                <a:solidFill>
                  <a:schemeClr val="bg2"/>
                </a:solidFill>
              </a:rPr>
              <a:t> que manifieste (…) la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quien la da</a:t>
            </a:r>
            <a:r>
              <a:rPr lang="es-GT" sz="3300" dirty="0">
                <a:solidFill>
                  <a:schemeClr val="bg2"/>
                </a:solidFill>
              </a:rPr>
              <a:t> y de quien </a:t>
            </a:r>
            <a:r>
              <a:rPr lang="es-GT" sz="3300" b="1" u="sng" dirty="0">
                <a:solidFill>
                  <a:schemeClr val="bg2"/>
                </a:solidFill>
              </a:rPr>
              <a:t>la recibe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832" y="1268760"/>
            <a:ext cx="693984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de la </a:t>
            </a:r>
            <a:r>
              <a:rPr lang="es-GT" sz="3300" b="1" u="sng" dirty="0">
                <a:solidFill>
                  <a:schemeClr val="bg2"/>
                </a:solidFill>
              </a:rPr>
              <a:t>unión conyugal</a:t>
            </a:r>
            <a:r>
              <a:rPr lang="es-GT" sz="3300" dirty="0">
                <a:solidFill>
                  <a:schemeClr val="bg2"/>
                </a:solidFill>
              </a:rPr>
              <a:t> y de la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procreación humana</a:t>
            </a:r>
            <a:r>
              <a:rPr lang="es-GT" sz="3300" dirty="0">
                <a:solidFill>
                  <a:schemeClr val="bg2"/>
                </a:solidFill>
              </a:rPr>
              <a:t> en todas sus dimensiones.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En este sentido, el </a:t>
            </a:r>
            <a:r>
              <a:rPr lang="es-GT" sz="3300" b="1" u="sng" dirty="0">
                <a:solidFill>
                  <a:schemeClr val="bg2"/>
                </a:solidFill>
              </a:rPr>
              <a:t>deseo legítimo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tener</a:t>
            </a:r>
            <a:r>
              <a:rPr lang="es-GT" sz="3300" dirty="0">
                <a:solidFill>
                  <a:schemeClr val="bg2"/>
                </a:solidFill>
              </a:rPr>
              <a:t> un </a:t>
            </a:r>
            <a:r>
              <a:rPr lang="es-GT" sz="3300" b="1" u="sng" dirty="0">
                <a:solidFill>
                  <a:schemeClr val="bg2"/>
                </a:solidFill>
              </a:rPr>
              <a:t>hijo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no</a:t>
            </a:r>
            <a:r>
              <a:rPr lang="es-GT" sz="3300" dirty="0">
                <a:solidFill>
                  <a:schemeClr val="bg2"/>
                </a:solidFill>
              </a:rPr>
              <a:t> puede convertirse en 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202952" y="3861048"/>
            <a:ext cx="67256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dirty="0">
                <a:solidFill>
                  <a:schemeClr val="bg2"/>
                </a:solidFill>
              </a:rPr>
              <a:t>un </a:t>
            </a:r>
            <a:r>
              <a:rPr lang="es-GT" sz="3300" b="1" dirty="0">
                <a:solidFill>
                  <a:schemeClr val="bg2"/>
                </a:solidFill>
              </a:rPr>
              <a:t>“</a:t>
            </a:r>
            <a:r>
              <a:rPr lang="es-GT" sz="3300" b="1" u="sng" dirty="0">
                <a:solidFill>
                  <a:schemeClr val="bg2"/>
                </a:solidFill>
              </a:rPr>
              <a:t>derecho al hijo</a:t>
            </a:r>
            <a:r>
              <a:rPr lang="es-GT" sz="3300" b="1" dirty="0">
                <a:solidFill>
                  <a:schemeClr val="bg2"/>
                </a:solidFill>
              </a:rPr>
              <a:t>”</a:t>
            </a:r>
            <a:r>
              <a:rPr lang="es-GT" sz="3300" dirty="0">
                <a:solidFill>
                  <a:schemeClr val="bg2"/>
                </a:solidFill>
              </a:rPr>
              <a:t> que no respete la 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dignidad del propio hijo</a:t>
            </a:r>
            <a:r>
              <a:rPr lang="es-GT" sz="3300" dirty="0">
                <a:solidFill>
                  <a:schemeClr val="bg2"/>
                </a:solidFill>
              </a:rPr>
              <a:t> como </a:t>
            </a:r>
          </a:p>
          <a:p>
            <a:pPr lvl="0"/>
            <a:r>
              <a:rPr lang="es-GT" sz="3300" dirty="0">
                <a:solidFill>
                  <a:schemeClr val="bg2"/>
                </a:solidFill>
              </a:rPr>
              <a:t>destinatario del </a:t>
            </a:r>
            <a:r>
              <a:rPr lang="es-GT" sz="3300" b="1" u="sng" dirty="0">
                <a:solidFill>
                  <a:schemeClr val="bg2"/>
                </a:solidFill>
              </a:rPr>
              <a:t>don gratuito</a:t>
            </a:r>
            <a:r>
              <a:rPr lang="es-GT" sz="3300" dirty="0">
                <a:solidFill>
                  <a:schemeClr val="bg2"/>
                </a:solidFill>
              </a:rPr>
              <a:t> de la vida.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263352" y="3962087"/>
            <a:ext cx="439248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dirty="0">
                <a:solidFill>
                  <a:schemeClr val="bg2"/>
                </a:solidFill>
              </a:rPr>
              <a:t>El reconocimiento de la </a:t>
            </a:r>
            <a:r>
              <a:rPr lang="es-GT" sz="3300" b="1" u="sng" dirty="0">
                <a:solidFill>
                  <a:schemeClr val="bg2"/>
                </a:solidFill>
              </a:rPr>
              <a:t>dignidad de la persona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humana implica el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reconocimiento</a:t>
            </a:r>
            <a:r>
              <a:rPr lang="es-GT" sz="3300" dirty="0">
                <a:solidFill>
                  <a:schemeClr val="bg2"/>
                </a:solidFill>
              </a:rPr>
              <a:t> de la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47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8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64540"/>
            <a:ext cx="115932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dirty="0">
                <a:solidFill>
                  <a:schemeClr val="bg2"/>
                </a:solidFill>
              </a:rPr>
              <a:t>50</a:t>
            </a: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. </a:t>
            </a:r>
            <a:r>
              <a:rPr kumimoji="0" lang="es-GT" sz="3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(Viola) </a:t>
            </a:r>
            <a:r>
              <a:rPr lang="es-GT" sz="3300" dirty="0">
                <a:solidFill>
                  <a:schemeClr val="bg2"/>
                </a:solidFill>
              </a:rPr>
              <a:t>al mismo tiempo, la </a:t>
            </a:r>
            <a:r>
              <a:rPr lang="es-GT" sz="3300" b="1" u="sng" dirty="0">
                <a:solidFill>
                  <a:schemeClr val="bg2"/>
                </a:solidFill>
              </a:rPr>
              <a:t>dignidad de la propia mujer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que 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00" y="620688"/>
            <a:ext cx="482488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o se ve </a:t>
            </a:r>
            <a:r>
              <a:rPr lang="es-GT" sz="3300" b="1" u="sng" dirty="0">
                <a:solidFill>
                  <a:schemeClr val="bg2"/>
                </a:solidFill>
              </a:rPr>
              <a:t>obligada</a:t>
            </a:r>
            <a:r>
              <a:rPr lang="es-GT" sz="3300" dirty="0">
                <a:solidFill>
                  <a:schemeClr val="bg2"/>
                </a:solidFill>
              </a:rPr>
              <a:t> a ello o decide </a:t>
            </a:r>
            <a:r>
              <a:rPr lang="es-GT" sz="3300" b="1" u="sng" dirty="0">
                <a:solidFill>
                  <a:schemeClr val="bg2"/>
                </a:solidFill>
              </a:rPr>
              <a:t>libremente someterse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832" y="1268760"/>
            <a:ext cx="693984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Esto se </a:t>
            </a:r>
            <a:r>
              <a:rPr lang="es-GT" sz="3300" b="1" u="sng" dirty="0">
                <a:solidFill>
                  <a:schemeClr val="bg2"/>
                </a:solidFill>
              </a:rPr>
              <a:t>contrapone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b="1" u="sng" dirty="0">
                <a:solidFill>
                  <a:schemeClr val="bg2"/>
                </a:solidFill>
              </a:rPr>
              <a:t>totalmente</a:t>
            </a:r>
            <a:r>
              <a:rPr lang="es-GT" sz="3300" dirty="0">
                <a:solidFill>
                  <a:schemeClr val="bg2"/>
                </a:solidFill>
              </a:rPr>
              <a:t>, con la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fundamental de todo ser </a:t>
            </a:r>
          </a:p>
          <a:p>
            <a:pPr>
              <a:spcBef>
                <a:spcPts val="0"/>
              </a:spcBef>
              <a:buNone/>
            </a:pPr>
            <a:r>
              <a:rPr lang="es-GT" sz="3300" dirty="0">
                <a:solidFill>
                  <a:schemeClr val="bg2"/>
                </a:solidFill>
              </a:rPr>
              <a:t>humano y su </a:t>
            </a:r>
            <a:r>
              <a:rPr lang="es-GT" sz="3300" b="1" u="sng" dirty="0">
                <a:solidFill>
                  <a:schemeClr val="bg2"/>
                </a:solidFill>
              </a:rPr>
              <a:t>derecho</a:t>
            </a:r>
            <a:r>
              <a:rPr lang="es-GT" sz="3300" dirty="0">
                <a:solidFill>
                  <a:schemeClr val="bg2"/>
                </a:solidFill>
              </a:rPr>
              <a:t> a ser </a:t>
            </a:r>
            <a:r>
              <a:rPr lang="es-GT" sz="3300" b="1" u="sng" dirty="0">
                <a:solidFill>
                  <a:schemeClr val="bg2"/>
                </a:solidFill>
              </a:rPr>
              <a:t>reconocido</a:t>
            </a:r>
            <a:r>
              <a:rPr lang="es-GT" sz="3300" dirty="0">
                <a:solidFill>
                  <a:schemeClr val="bg2"/>
                </a:solidFill>
              </a:rPr>
              <a:t> siempre </a:t>
            </a:r>
            <a:r>
              <a:rPr lang="es-GT" sz="3300" b="1" u="sng" dirty="0">
                <a:solidFill>
                  <a:schemeClr val="bg2"/>
                </a:solidFill>
              </a:rPr>
              <a:t>por sí mismo</a:t>
            </a:r>
            <a:r>
              <a:rPr lang="es-GT" sz="3300" dirty="0">
                <a:solidFill>
                  <a:schemeClr val="bg2"/>
                </a:solidFill>
              </a:rPr>
              <a:t> y nunca como </a:t>
            </a:r>
          </a:p>
          <a:p>
            <a:pPr>
              <a:spcBef>
                <a:spcPts val="0"/>
              </a:spcBef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instrumento</a:t>
            </a:r>
            <a:r>
              <a:rPr lang="es-GT" sz="3300" dirty="0">
                <a:solidFill>
                  <a:schemeClr val="bg2"/>
                </a:solidFill>
              </a:rPr>
              <a:t> para otra cosa.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218916" y="3900250"/>
            <a:ext cx="672569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2800" dirty="0">
                <a:solidFill>
                  <a:schemeClr val="bg2"/>
                </a:solidFill>
              </a:rPr>
              <a:t>EXTRA (Videos en Internet a favor y contra):</a:t>
            </a:r>
          </a:p>
          <a:p>
            <a:pPr lvl="0"/>
            <a:r>
              <a:rPr kumimoji="0" lang="es-GT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  <a:t>¿</a:t>
            </a:r>
            <a:r>
              <a:rPr lang="es-GT" dirty="0">
                <a:solidFill>
                  <a:schemeClr val="bg2"/>
                </a:solidFill>
                <a:latin typeface="Arial"/>
              </a:rPr>
              <a:t>A</a:t>
            </a:r>
            <a:r>
              <a:rPr kumimoji="0" lang="es-GT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  <a:t> qué</a:t>
            </a:r>
            <a:r>
              <a:rPr kumimoji="0" lang="es-GT" b="0" i="0" u="none" strike="noStrike" kern="1200" cap="none" spc="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  <a:t> edad alquilar?</a:t>
            </a:r>
          </a:p>
          <a:p>
            <a:pPr lvl="0"/>
            <a:r>
              <a:rPr lang="es-GT" baseline="0" dirty="0">
                <a:solidFill>
                  <a:schemeClr val="bg2"/>
                </a:solidFill>
                <a:latin typeface="Arial"/>
              </a:rPr>
              <a:t>¿Cuántas veces?</a:t>
            </a:r>
          </a:p>
          <a:p>
            <a:pPr lvl="0"/>
            <a:r>
              <a:rPr lang="es-GT" baseline="0" dirty="0">
                <a:solidFill>
                  <a:schemeClr val="bg2"/>
                </a:solidFill>
                <a:latin typeface="Arial"/>
              </a:rPr>
              <a:t>¿A</a:t>
            </a:r>
            <a:r>
              <a:rPr lang="es-GT" dirty="0">
                <a:solidFill>
                  <a:schemeClr val="bg2"/>
                </a:solidFill>
                <a:latin typeface="Arial"/>
              </a:rPr>
              <a:t> hombre soltero?  ¿3 hombres?</a:t>
            </a:r>
          </a:p>
          <a:p>
            <a:pPr lvl="0"/>
            <a:r>
              <a:rPr kumimoji="0" lang="es-GT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</a:rPr>
              <a:t>Mujer de 70 años</a:t>
            </a:r>
          </a:p>
          <a:p>
            <a:r>
              <a:rPr lang="es-GT" dirty="0">
                <a:solidFill>
                  <a:schemeClr val="bg2"/>
                </a:solidFill>
                <a:latin typeface="Arial"/>
              </a:rPr>
              <a:t>¿Para construir una casa?</a:t>
            </a:r>
            <a:endParaRPr kumimoji="0" lang="es-GT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  <a:p>
            <a:pPr lvl="0"/>
            <a:r>
              <a:rPr lang="es-GT" dirty="0">
                <a:solidFill>
                  <a:schemeClr val="bg2"/>
                </a:solidFill>
                <a:latin typeface="Arial"/>
              </a:rPr>
              <a:t>¿Esclavos-trabajadores en Serie?  </a:t>
            </a:r>
            <a:r>
              <a:rPr lang="es-GT" b="1" dirty="0">
                <a:solidFill>
                  <a:srgbClr val="FF0000"/>
                </a:solidFill>
                <a:latin typeface="Arial"/>
              </a:rPr>
              <a:t>WHY NOT?</a:t>
            </a:r>
            <a:endParaRPr kumimoji="0" lang="es-GT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247388" y="2367171"/>
            <a:ext cx="4392488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dirty="0">
                <a:solidFill>
                  <a:schemeClr val="bg2"/>
                </a:solidFill>
              </a:rPr>
              <a:t>Con esta </a:t>
            </a:r>
            <a:r>
              <a:rPr lang="es-GT" sz="3300" b="1" u="sng" dirty="0">
                <a:solidFill>
                  <a:schemeClr val="bg2"/>
                </a:solidFill>
              </a:rPr>
              <a:t>práctica</a:t>
            </a:r>
            <a:r>
              <a:rPr lang="es-GT" sz="3300" dirty="0">
                <a:solidFill>
                  <a:schemeClr val="bg2"/>
                </a:solidFill>
              </a:rPr>
              <a:t>, la </a:t>
            </a:r>
            <a:r>
              <a:rPr lang="es-GT" sz="3300" b="1" u="sng" dirty="0">
                <a:solidFill>
                  <a:schemeClr val="bg2"/>
                </a:solidFill>
              </a:rPr>
              <a:t>mujer</a:t>
            </a:r>
            <a:r>
              <a:rPr lang="es-GT" sz="3300" dirty="0">
                <a:solidFill>
                  <a:schemeClr val="bg2"/>
                </a:solidFill>
              </a:rPr>
              <a:t> se </a:t>
            </a:r>
            <a:r>
              <a:rPr lang="es-GT" sz="3300" b="1" u="sng" dirty="0">
                <a:solidFill>
                  <a:schemeClr val="bg2"/>
                </a:solidFill>
              </a:rPr>
              <a:t>desvincula del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hijo</a:t>
            </a:r>
            <a:r>
              <a:rPr lang="es-GT" sz="3300" dirty="0">
                <a:solidFill>
                  <a:schemeClr val="bg2"/>
                </a:solidFill>
              </a:rPr>
              <a:t> que </a:t>
            </a:r>
            <a:r>
              <a:rPr lang="es-GT" sz="3300" b="1" u="sng" dirty="0">
                <a:solidFill>
                  <a:schemeClr val="bg2"/>
                </a:solidFill>
              </a:rPr>
              <a:t>crece en ella</a:t>
            </a:r>
            <a:r>
              <a:rPr lang="es-GT" sz="3300" dirty="0">
                <a:solidFill>
                  <a:schemeClr val="bg2"/>
                </a:solidFill>
              </a:rPr>
              <a:t> y se convierte en un mero 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medio</a:t>
            </a:r>
            <a:r>
              <a:rPr lang="es-GT" sz="3300" dirty="0">
                <a:solidFill>
                  <a:schemeClr val="bg2"/>
                </a:solidFill>
              </a:rPr>
              <a:t> al </a:t>
            </a:r>
            <a:r>
              <a:rPr lang="es-GT" sz="3300" b="1" u="sng" dirty="0">
                <a:solidFill>
                  <a:schemeClr val="bg2"/>
                </a:solidFill>
              </a:rPr>
              <a:t>servicio</a:t>
            </a:r>
            <a:r>
              <a:rPr lang="es-GT" sz="3300" dirty="0">
                <a:solidFill>
                  <a:schemeClr val="bg2"/>
                </a:solidFill>
              </a:rPr>
              <a:t> del 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beneficio</a:t>
            </a:r>
            <a:r>
              <a:rPr lang="es-GT" sz="3300" dirty="0">
                <a:solidFill>
                  <a:schemeClr val="bg2"/>
                </a:solidFill>
              </a:rPr>
              <a:t> o del </a:t>
            </a:r>
            <a:r>
              <a:rPr lang="es-GT" sz="3300" b="1" u="sng" dirty="0">
                <a:solidFill>
                  <a:schemeClr val="bg2"/>
                </a:solidFill>
              </a:rPr>
              <a:t>deseo arbitrario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otros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52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8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6" y="188640"/>
            <a:ext cx="118931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sz="3600" b="1" cap="all" dirty="0">
                <a:solidFill>
                  <a:schemeClr val="bg2"/>
                </a:solidFill>
              </a:rPr>
              <a:t>La eutanasia y el suicidio asistido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00" y="836712"/>
            <a:ext cx="4824888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n. </a:t>
            </a:r>
            <a:r>
              <a:rPr lang="es-GT" sz="3300" b="1" dirty="0">
                <a:solidFill>
                  <a:schemeClr val="bg2"/>
                </a:solidFill>
              </a:rPr>
              <a:t>51</a:t>
            </a:r>
            <a:r>
              <a:rPr kumimoji="0" lang="es-GT" sz="33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. </a:t>
            </a:r>
            <a:r>
              <a:rPr lang="es-GT" sz="3300" dirty="0">
                <a:solidFill>
                  <a:schemeClr val="bg2"/>
                </a:solidFill>
              </a:rPr>
              <a:t>Hay un caso </a:t>
            </a:r>
            <a:r>
              <a:rPr lang="es-GT" sz="3300" b="1" u="sng" dirty="0">
                <a:solidFill>
                  <a:schemeClr val="bg2"/>
                </a:solidFill>
              </a:rPr>
              <a:t>particular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violación</a:t>
            </a:r>
            <a:r>
              <a:rPr lang="es-GT" sz="3300" dirty="0">
                <a:solidFill>
                  <a:schemeClr val="bg2"/>
                </a:solidFill>
              </a:rPr>
              <a:t> de la </a:t>
            </a:r>
            <a:r>
              <a:rPr lang="es-GT" sz="3300" b="1" u="sng" dirty="0">
                <a:solidFill>
                  <a:schemeClr val="bg2"/>
                </a:solidFill>
              </a:rPr>
              <a:t>dignidad humana</a:t>
            </a:r>
            <a:r>
              <a:rPr lang="es-GT" sz="3300" dirty="0">
                <a:solidFill>
                  <a:schemeClr val="bg2"/>
                </a:solidFill>
              </a:rPr>
              <a:t>, más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u="sng" dirty="0">
                <a:solidFill>
                  <a:schemeClr val="bg2"/>
                </a:solidFill>
              </a:rPr>
              <a:t>silencioso</a:t>
            </a:r>
            <a:r>
              <a:rPr lang="es-GT" sz="3300" dirty="0">
                <a:solidFill>
                  <a:schemeClr val="bg2"/>
                </a:solidFill>
              </a:rPr>
              <a:t> pero que está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u="sng" dirty="0">
                <a:solidFill>
                  <a:schemeClr val="bg2"/>
                </a:solidFill>
              </a:rPr>
              <a:t>ganando mucho terreno</a:t>
            </a:r>
            <a:r>
              <a:rPr lang="es-GT" sz="3300" dirty="0">
                <a:solidFill>
                  <a:schemeClr val="bg2"/>
                </a:solidFill>
              </a:rPr>
              <a:t>...</a:t>
            </a:r>
            <a:endParaRPr kumimoji="0" lang="es-GT" sz="33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904" y="908720"/>
            <a:ext cx="68880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Por ejemplo, las </a:t>
            </a:r>
            <a:r>
              <a:rPr lang="es-GT" sz="3300" b="1" u="sng" dirty="0">
                <a:solidFill>
                  <a:schemeClr val="bg2"/>
                </a:solidFill>
              </a:rPr>
              <a:t>leyes</a:t>
            </a:r>
            <a:r>
              <a:rPr lang="es-GT" sz="3300" dirty="0">
                <a:solidFill>
                  <a:schemeClr val="bg2"/>
                </a:solidFill>
              </a:rPr>
              <a:t> que reconocen la </a:t>
            </a:r>
            <a:r>
              <a:rPr lang="es-GT" sz="3300" b="1" u="sng" dirty="0">
                <a:solidFill>
                  <a:schemeClr val="bg2"/>
                </a:solidFill>
              </a:rPr>
              <a:t>posibilidad</a:t>
            </a:r>
            <a:r>
              <a:rPr lang="es-GT" sz="3300" dirty="0">
                <a:solidFill>
                  <a:schemeClr val="bg2"/>
                </a:solidFill>
              </a:rPr>
              <a:t> de la </a:t>
            </a:r>
            <a:r>
              <a:rPr lang="es-GT" sz="3300" b="1" u="sng" dirty="0">
                <a:solidFill>
                  <a:schemeClr val="bg2"/>
                </a:solidFill>
              </a:rPr>
              <a:t>eutanasia</a:t>
            </a:r>
            <a:r>
              <a:rPr lang="es-GT" sz="3300" dirty="0">
                <a:solidFill>
                  <a:schemeClr val="bg2"/>
                </a:solidFill>
              </a:rPr>
              <a:t> o el </a:t>
            </a:r>
            <a:r>
              <a:rPr lang="es-GT" sz="3300" b="1" u="sng" dirty="0">
                <a:solidFill>
                  <a:schemeClr val="bg2"/>
                </a:solidFill>
              </a:rPr>
              <a:t>suicidio asistido</a:t>
            </a:r>
            <a:r>
              <a:rPr lang="es-GT" sz="3300" dirty="0">
                <a:solidFill>
                  <a:schemeClr val="bg2"/>
                </a:solidFill>
              </a:rPr>
              <a:t> se llaman a veces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“</a:t>
            </a:r>
            <a:r>
              <a:rPr lang="es-GT" sz="3300" b="1" u="sng" dirty="0">
                <a:solidFill>
                  <a:schemeClr val="bg2"/>
                </a:solidFill>
              </a:rPr>
              <a:t>leyes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muerte digna</a:t>
            </a:r>
            <a:r>
              <a:rPr lang="es-GT" sz="3300" dirty="0">
                <a:solidFill>
                  <a:schemeClr val="bg2"/>
                </a:solidFill>
              </a:rPr>
              <a:t>”.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231904" y="2996952"/>
            <a:ext cx="68439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dirty="0">
                <a:solidFill>
                  <a:schemeClr val="bg2"/>
                </a:solidFill>
              </a:rPr>
              <a:t>Está </a:t>
            </a:r>
            <a:r>
              <a:rPr lang="es-GT" sz="3300" b="1" u="sng" dirty="0">
                <a:solidFill>
                  <a:schemeClr val="bg2"/>
                </a:solidFill>
              </a:rPr>
              <a:t>muy extendida</a:t>
            </a:r>
            <a:r>
              <a:rPr lang="es-GT" sz="3300" dirty="0">
                <a:solidFill>
                  <a:schemeClr val="bg2"/>
                </a:solidFill>
              </a:rPr>
              <a:t> la </a:t>
            </a:r>
            <a:r>
              <a:rPr lang="es-GT" sz="3300" b="1" u="sng" dirty="0">
                <a:solidFill>
                  <a:schemeClr val="bg2"/>
                </a:solidFill>
              </a:rPr>
              <a:t>idea</a:t>
            </a:r>
            <a:r>
              <a:rPr lang="es-GT" sz="3300" dirty="0">
                <a:solidFill>
                  <a:schemeClr val="bg2"/>
                </a:solidFill>
              </a:rPr>
              <a:t> de que la </a:t>
            </a:r>
            <a:r>
              <a:rPr lang="es-GT" sz="3300" b="1" u="sng" dirty="0">
                <a:solidFill>
                  <a:schemeClr val="bg2"/>
                </a:solidFill>
              </a:rPr>
              <a:t>eutanasia</a:t>
            </a:r>
            <a:r>
              <a:rPr lang="es-GT" sz="3300" dirty="0">
                <a:solidFill>
                  <a:schemeClr val="bg2"/>
                </a:solidFill>
              </a:rPr>
              <a:t> o el </a:t>
            </a:r>
            <a:r>
              <a:rPr lang="es-GT" sz="3300" b="1" u="sng" dirty="0">
                <a:solidFill>
                  <a:schemeClr val="bg2"/>
                </a:solidFill>
              </a:rPr>
              <a:t>suicidio asistido</a:t>
            </a:r>
            <a:r>
              <a:rPr lang="es-GT" sz="3300" dirty="0">
                <a:solidFill>
                  <a:schemeClr val="bg2"/>
                </a:solidFill>
              </a:rPr>
              <a:t> son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compatibles</a:t>
            </a:r>
            <a:r>
              <a:rPr lang="es-GT" sz="3300" dirty="0">
                <a:solidFill>
                  <a:schemeClr val="bg2"/>
                </a:solidFill>
              </a:rPr>
              <a:t> con el </a:t>
            </a:r>
            <a:r>
              <a:rPr lang="es-GT" sz="3300" b="1" u="sng" dirty="0">
                <a:solidFill>
                  <a:schemeClr val="bg2"/>
                </a:solidFill>
              </a:rPr>
              <a:t>respeto</a:t>
            </a:r>
            <a:r>
              <a:rPr lang="es-GT" sz="3300" dirty="0">
                <a:solidFill>
                  <a:schemeClr val="bg2"/>
                </a:solidFill>
              </a:rPr>
              <a:t> a la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de la </a:t>
            </a:r>
            <a:r>
              <a:rPr lang="es-GT" sz="3300" b="1" u="sng" dirty="0">
                <a:solidFill>
                  <a:schemeClr val="bg2"/>
                </a:solidFill>
              </a:rPr>
              <a:t>persona</a:t>
            </a:r>
            <a:r>
              <a:rPr lang="es-GT" sz="3300" dirty="0">
                <a:solidFill>
                  <a:schemeClr val="bg2"/>
                </a:solidFill>
              </a:rPr>
              <a:t> humana. </a:t>
            </a:r>
          </a:p>
          <a:p>
            <a:pPr lvl="0"/>
            <a:r>
              <a:rPr lang="es-GT" sz="3300" dirty="0">
                <a:solidFill>
                  <a:schemeClr val="bg2"/>
                </a:solidFill>
              </a:rPr>
              <a:t>Frente a este </a:t>
            </a:r>
            <a:r>
              <a:rPr lang="es-GT" sz="3300" b="1" u="sng" dirty="0">
                <a:solidFill>
                  <a:schemeClr val="bg2"/>
                </a:solidFill>
              </a:rPr>
              <a:t>hecho</a:t>
            </a:r>
            <a:r>
              <a:rPr lang="es-GT" sz="3300" dirty="0">
                <a:solidFill>
                  <a:schemeClr val="bg2"/>
                </a:solidFill>
              </a:rPr>
              <a:t>, hay que </a:t>
            </a:r>
            <a:r>
              <a:rPr lang="es-GT" sz="3200" b="1" u="sng" dirty="0">
                <a:solidFill>
                  <a:schemeClr val="bg2"/>
                </a:solidFill>
              </a:rPr>
              <a:t>reafirmar</a:t>
            </a:r>
            <a:r>
              <a:rPr lang="es-GT" sz="3200" dirty="0">
                <a:solidFill>
                  <a:schemeClr val="bg2"/>
                </a:solidFill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con fuerza que el </a:t>
            </a:r>
            <a:r>
              <a:rPr lang="es-GT" sz="3300" b="1" u="sng" dirty="0">
                <a:solidFill>
                  <a:schemeClr val="bg2"/>
                </a:solidFill>
              </a:rPr>
              <a:t>sufrimiento</a:t>
            </a:r>
            <a:r>
              <a:rPr lang="es-GT" sz="3300" dirty="0">
                <a:solidFill>
                  <a:schemeClr val="bg2"/>
                </a:solidFill>
              </a:rPr>
              <a:t> no hace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6BC1EE-9D0C-DAE6-FE7A-46E6EE8CADAE}"/>
              </a:ext>
            </a:extLst>
          </p:cNvPr>
          <p:cNvSpPr txBox="1"/>
          <p:nvPr/>
        </p:nvSpPr>
        <p:spPr>
          <a:xfrm>
            <a:off x="238280" y="3429000"/>
            <a:ext cx="48248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GT" sz="3300" dirty="0">
                <a:solidFill>
                  <a:schemeClr val="bg2"/>
                </a:solidFill>
              </a:rPr>
              <a:t>...</a:t>
            </a:r>
            <a:r>
              <a:rPr lang="es-GT" sz="3300" b="1" u="sng" dirty="0">
                <a:solidFill>
                  <a:schemeClr val="bg2"/>
                </a:solidFill>
              </a:rPr>
              <a:t>peculiaridad</a:t>
            </a:r>
            <a:r>
              <a:rPr lang="es-GT" sz="3300" dirty="0">
                <a:solidFill>
                  <a:schemeClr val="bg2"/>
                </a:solidFill>
              </a:rPr>
              <a:t> de usar un </a:t>
            </a:r>
            <a:r>
              <a:rPr lang="es-GT" sz="3300" b="1" u="sng" dirty="0">
                <a:solidFill>
                  <a:schemeClr val="bg2"/>
                </a:solidFill>
              </a:rPr>
              <a:t>concepto erróneo</a:t>
            </a:r>
            <a:r>
              <a:rPr lang="es-GT" sz="3300" dirty="0">
                <a:solidFill>
                  <a:schemeClr val="bg2"/>
                </a:solidFill>
              </a:rPr>
              <a:t> de la</a:t>
            </a:r>
          </a:p>
          <a:p>
            <a:pPr lvl="0">
              <a:defRPr/>
            </a:pPr>
            <a:r>
              <a:rPr lang="es-GT" sz="3300" b="1" u="sng" dirty="0">
                <a:solidFill>
                  <a:schemeClr val="bg2"/>
                </a:solidFill>
              </a:rPr>
              <a:t>dignidad humana</a:t>
            </a:r>
            <a:r>
              <a:rPr lang="es-GT" sz="3300" dirty="0">
                <a:solidFill>
                  <a:schemeClr val="bg2"/>
                </a:solidFill>
              </a:rPr>
              <a:t> para</a:t>
            </a:r>
          </a:p>
          <a:p>
            <a:pPr lvl="0">
              <a:defRPr/>
            </a:pPr>
            <a:r>
              <a:rPr lang="es-GT" sz="3300" dirty="0">
                <a:solidFill>
                  <a:schemeClr val="bg2"/>
                </a:solidFill>
              </a:rPr>
              <a:t>volverla </a:t>
            </a:r>
            <a:r>
              <a:rPr lang="es-GT" sz="3300" b="1" u="sng" dirty="0">
                <a:solidFill>
                  <a:schemeClr val="bg2"/>
                </a:solidFill>
              </a:rPr>
              <a:t>contra</a:t>
            </a:r>
            <a:r>
              <a:rPr lang="es-GT" sz="3300" dirty="0">
                <a:solidFill>
                  <a:schemeClr val="bg2"/>
                </a:solidFill>
              </a:rPr>
              <a:t> la </a:t>
            </a:r>
            <a:r>
              <a:rPr lang="es-GT" sz="3300" b="1" u="sng" dirty="0">
                <a:solidFill>
                  <a:schemeClr val="bg2"/>
                </a:solidFill>
              </a:rPr>
              <a:t>vida</a:t>
            </a:r>
            <a:r>
              <a:rPr lang="es-GT" sz="3300" dirty="0">
                <a:solidFill>
                  <a:schemeClr val="bg2"/>
                </a:solidFill>
              </a:rPr>
              <a:t>.... </a:t>
            </a:r>
          </a:p>
          <a:p>
            <a:pPr lvl="0">
              <a:defRPr/>
            </a:pPr>
            <a:r>
              <a:rPr lang="es-GT" sz="3300" dirty="0">
                <a:solidFill>
                  <a:schemeClr val="bg2"/>
                </a:solidFill>
              </a:rPr>
              <a:t>Esta </a:t>
            </a:r>
            <a:r>
              <a:rPr lang="es-GT" sz="3300" b="1" u="sng" dirty="0">
                <a:solidFill>
                  <a:schemeClr val="bg2"/>
                </a:solidFill>
              </a:rPr>
              <a:t>confusión</a:t>
            </a:r>
            <a:r>
              <a:rPr lang="es-GT" sz="3300" dirty="0">
                <a:solidFill>
                  <a:schemeClr val="bg2"/>
                </a:solidFill>
              </a:rPr>
              <a:t>… cuando se habla de </a:t>
            </a:r>
            <a:r>
              <a:rPr lang="es-GT" sz="3300" b="1" u="sng" dirty="0">
                <a:solidFill>
                  <a:schemeClr val="bg2"/>
                </a:solidFill>
              </a:rPr>
              <a:t>eutanasia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16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9" grpId="0" build="p" bldLvl="2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64540"/>
            <a:ext cx="115932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b="1" u="sng" dirty="0">
                <a:solidFill>
                  <a:schemeClr val="bg2"/>
                </a:solidFill>
              </a:rPr>
              <a:t>perder</a:t>
            </a:r>
            <a:r>
              <a:rPr lang="es-GT" sz="3300" dirty="0">
                <a:solidFill>
                  <a:schemeClr val="bg2"/>
                </a:solidFill>
              </a:rPr>
              <a:t> al </a:t>
            </a:r>
            <a:r>
              <a:rPr lang="es-GT" sz="3300" b="1" u="sng" dirty="0">
                <a:solidFill>
                  <a:schemeClr val="bg2"/>
                </a:solidFill>
              </a:rPr>
              <a:t>enfermo</a:t>
            </a:r>
            <a:r>
              <a:rPr lang="es-GT" sz="3300" dirty="0">
                <a:solidFill>
                  <a:schemeClr val="bg2"/>
                </a:solidFill>
              </a:rPr>
              <a:t> esa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que le es </a:t>
            </a:r>
            <a:r>
              <a:rPr lang="es-GT" sz="3300" b="1" u="sng" dirty="0">
                <a:solidFill>
                  <a:schemeClr val="bg2"/>
                </a:solidFill>
              </a:rPr>
              <a:t>intrínseca</a:t>
            </a:r>
            <a:r>
              <a:rPr lang="es-GT" sz="3300" dirty="0">
                <a:solidFill>
                  <a:schemeClr val="bg2"/>
                </a:solidFill>
              </a:rPr>
              <a:t> e </a:t>
            </a:r>
            <a:r>
              <a:rPr lang="es-GT" sz="3300" b="1" u="sng" dirty="0">
                <a:solidFill>
                  <a:schemeClr val="bg2"/>
                </a:solidFill>
              </a:rPr>
              <a:t>inalienablemente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propia</a:t>
            </a:r>
            <a:r>
              <a:rPr lang="es-GT" sz="3300" dirty="0">
                <a:solidFill>
                  <a:schemeClr val="bg2"/>
                </a:solidFill>
              </a:rPr>
              <a:t>, sino que puede convertirse en una </a:t>
            </a:r>
            <a:endParaRPr kumimoji="0" lang="es-GT" sz="3300" b="1" i="0" u="sng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08" y="1254121"/>
            <a:ext cx="501348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oportunidad</a:t>
            </a:r>
            <a:r>
              <a:rPr lang="es-GT" sz="3300" dirty="0">
                <a:solidFill>
                  <a:schemeClr val="bg2"/>
                </a:solidFill>
              </a:rPr>
              <a:t> para </a:t>
            </a:r>
            <a:r>
              <a:rPr lang="es-GT" b="1" u="sng" dirty="0">
                <a:solidFill>
                  <a:schemeClr val="bg2"/>
                </a:solidFill>
              </a:rPr>
              <a:t>reforzar</a:t>
            </a:r>
            <a:r>
              <a:rPr lang="es-GT" sz="3300" dirty="0">
                <a:solidFill>
                  <a:schemeClr val="bg2"/>
                </a:solidFill>
              </a:rPr>
              <a:t> los </a:t>
            </a:r>
            <a:r>
              <a:rPr lang="es-GT" sz="3300" b="1" u="sng" dirty="0">
                <a:solidFill>
                  <a:schemeClr val="bg2"/>
                </a:solidFill>
              </a:rPr>
              <a:t>lazos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pertenencia mutua</a:t>
            </a:r>
            <a:r>
              <a:rPr lang="es-GT" sz="3300" dirty="0">
                <a:solidFill>
                  <a:schemeClr val="bg2"/>
                </a:solidFill>
              </a:rPr>
              <a:t> y tomar mayor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conciencia de </a:t>
            </a:r>
            <a:r>
              <a:rPr lang="es-GT" sz="3300" b="1" u="sng" dirty="0">
                <a:solidFill>
                  <a:schemeClr val="bg2"/>
                </a:solidFill>
              </a:rPr>
              <a:t>lo preciosa </a:t>
            </a:r>
            <a:r>
              <a:rPr lang="es-GT" dirty="0">
                <a:solidFill>
                  <a:schemeClr val="bg2"/>
                </a:solidFill>
              </a:rPr>
              <a:t>que es </a:t>
            </a:r>
            <a:r>
              <a:rPr lang="es-GT" sz="3300" b="1" u="sng" dirty="0">
                <a:solidFill>
                  <a:schemeClr val="bg2"/>
                </a:solidFill>
              </a:rPr>
              <a:t>cada persona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dirty="0">
                <a:solidFill>
                  <a:schemeClr val="bg2"/>
                </a:solidFill>
              </a:rPr>
              <a:t>para el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dirty="0">
                <a:solidFill>
                  <a:schemeClr val="bg2"/>
                </a:solidFill>
              </a:rPr>
              <a:t>conjunto de la humanidad.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56" y="1268760"/>
            <a:ext cx="654283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realicen los esfuerzos necesarios para </a:t>
            </a:r>
            <a:r>
              <a:rPr lang="es-GT" sz="3300" b="1" u="sng" dirty="0">
                <a:solidFill>
                  <a:schemeClr val="bg2"/>
                </a:solidFill>
              </a:rPr>
              <a:t>aliviar</a:t>
            </a:r>
            <a:r>
              <a:rPr lang="es-GT" sz="3300" dirty="0">
                <a:solidFill>
                  <a:schemeClr val="bg2"/>
                </a:solidFill>
              </a:rPr>
              <a:t> su </a:t>
            </a:r>
            <a:r>
              <a:rPr lang="es-GT" sz="3300" b="1" u="sng" dirty="0">
                <a:solidFill>
                  <a:schemeClr val="bg2"/>
                </a:solidFill>
              </a:rPr>
              <a:t>sufrimiento</a:t>
            </a:r>
            <a:r>
              <a:rPr lang="es-GT" sz="3300" dirty="0">
                <a:solidFill>
                  <a:schemeClr val="bg2"/>
                </a:solidFill>
              </a:rPr>
              <a:t> mediante unos </a:t>
            </a:r>
            <a:r>
              <a:rPr lang="es-GT" sz="3300" b="1" u="sng" dirty="0">
                <a:solidFill>
                  <a:schemeClr val="bg2"/>
                </a:solidFill>
              </a:rPr>
              <a:t>cuidados paliativos</a:t>
            </a:r>
            <a:r>
              <a:rPr lang="es-GT" sz="3300" dirty="0">
                <a:solidFill>
                  <a:schemeClr val="bg2"/>
                </a:solidFill>
              </a:rPr>
              <a:t> apropiados y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432568" y="2884587"/>
            <a:ext cx="6710184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evitando</a:t>
            </a:r>
            <a:r>
              <a:rPr lang="es-GT" sz="3300" dirty="0">
                <a:solidFill>
                  <a:schemeClr val="bg2"/>
                </a:solidFill>
              </a:rPr>
              <a:t> cualquier </a:t>
            </a:r>
            <a:r>
              <a:rPr lang="es-GT" sz="3300" b="1" u="sng" dirty="0">
                <a:solidFill>
                  <a:schemeClr val="bg2"/>
                </a:solidFill>
              </a:rPr>
              <a:t>encarnizamiento terapéutico</a:t>
            </a:r>
            <a:r>
              <a:rPr lang="es-GT" sz="3300" dirty="0">
                <a:solidFill>
                  <a:schemeClr val="bg2"/>
                </a:solidFill>
              </a:rPr>
              <a:t> o </a:t>
            </a:r>
            <a:r>
              <a:rPr lang="es-GT" sz="3300" b="1" u="sng" dirty="0">
                <a:solidFill>
                  <a:schemeClr val="bg2"/>
                </a:solidFill>
              </a:rPr>
              <a:t>intervención desproporcionada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  <a:p>
            <a:pPr lvl="0"/>
            <a:r>
              <a:rPr lang="es-GT" sz="3300" dirty="0">
                <a:solidFill>
                  <a:schemeClr val="bg2"/>
                </a:solidFill>
              </a:rPr>
              <a:t>Estos </a:t>
            </a:r>
            <a:r>
              <a:rPr lang="es-GT" sz="3300" b="1" u="sng" dirty="0">
                <a:solidFill>
                  <a:schemeClr val="bg2"/>
                </a:solidFill>
              </a:rPr>
              <a:t>cuidados</a:t>
            </a:r>
            <a:r>
              <a:rPr lang="es-GT" sz="3300" dirty="0">
                <a:solidFill>
                  <a:schemeClr val="bg2"/>
                </a:solidFill>
              </a:rPr>
              <a:t> responden al deber de comprender las </a:t>
            </a:r>
            <a:r>
              <a:rPr lang="es-GT" sz="3300" b="1" u="sng" dirty="0">
                <a:solidFill>
                  <a:schemeClr val="bg2"/>
                </a:solidFill>
              </a:rPr>
              <a:t>necesidades</a:t>
            </a:r>
            <a:r>
              <a:rPr lang="es-GT" sz="3300" dirty="0">
                <a:solidFill>
                  <a:schemeClr val="bg2"/>
                </a:solidFill>
              </a:rPr>
              <a:t> del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enfermo</a:t>
            </a:r>
            <a:r>
              <a:rPr lang="es-GT" sz="3300" dirty="0">
                <a:solidFill>
                  <a:schemeClr val="bg2"/>
                </a:solidFill>
              </a:rPr>
              <a:t>: alivio del </a:t>
            </a:r>
            <a:r>
              <a:rPr lang="es-GT" sz="3300" b="1" u="sng" dirty="0">
                <a:solidFill>
                  <a:schemeClr val="bg2"/>
                </a:solidFill>
              </a:rPr>
              <a:t>dolor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200" dirty="0">
                <a:solidFill>
                  <a:schemeClr val="bg2"/>
                </a:solidFill>
              </a:rPr>
              <a:t>necesidades </a:t>
            </a:r>
            <a:r>
              <a:rPr lang="es-GT" sz="3300" b="1" u="sng" dirty="0">
                <a:solidFill>
                  <a:schemeClr val="bg2"/>
                </a:solidFill>
              </a:rPr>
              <a:t>emotivas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b="1" u="sng" dirty="0">
                <a:solidFill>
                  <a:schemeClr val="bg2"/>
                </a:solidFill>
              </a:rPr>
              <a:t>afectivas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  <a:r>
              <a:rPr lang="es-GT" sz="3300" b="1" dirty="0">
                <a:solidFill>
                  <a:schemeClr val="bg2"/>
                </a:solidFill>
              </a:rPr>
              <a:t>espirituales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228308" y="4437112"/>
            <a:ext cx="4824888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b="1" dirty="0">
                <a:solidFill>
                  <a:schemeClr val="bg2"/>
                </a:solidFill>
              </a:rPr>
              <a:t>52. </a:t>
            </a:r>
            <a:r>
              <a:rPr lang="es-GT" sz="3300" dirty="0">
                <a:solidFill>
                  <a:schemeClr val="bg2"/>
                </a:solidFill>
              </a:rPr>
              <a:t>Ciertamente, la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del </a:t>
            </a:r>
            <a:r>
              <a:rPr lang="es-GT" sz="3300" b="1" u="sng" dirty="0">
                <a:solidFill>
                  <a:schemeClr val="bg2"/>
                </a:solidFill>
              </a:rPr>
              <a:t>enfermo</a:t>
            </a:r>
            <a:r>
              <a:rPr lang="es-GT" sz="3300" dirty="0">
                <a:solidFill>
                  <a:schemeClr val="bg2"/>
                </a:solidFill>
              </a:rPr>
              <a:t>, en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condiciones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críticas</a:t>
            </a:r>
            <a:r>
              <a:rPr lang="es-GT" sz="3300" dirty="0">
                <a:solidFill>
                  <a:schemeClr val="bg2"/>
                </a:solidFill>
              </a:rPr>
              <a:t> o </a:t>
            </a:r>
            <a:r>
              <a:rPr lang="es-GT" sz="3200" b="1" u="sng" dirty="0">
                <a:solidFill>
                  <a:schemeClr val="bg2"/>
                </a:solidFill>
              </a:rPr>
              <a:t>terminales</a:t>
            </a:r>
            <a:r>
              <a:rPr lang="es-GT" sz="3200" dirty="0">
                <a:solidFill>
                  <a:schemeClr val="bg2"/>
                </a:solidFill>
              </a:rPr>
              <a:t>, exige que todos</a:t>
            </a:r>
            <a:endParaRPr kumimoji="0" lang="es-GT" sz="3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2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8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64540"/>
            <a:ext cx="115932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Pero ese </a:t>
            </a:r>
            <a:r>
              <a:rPr lang="es-GT" sz="3300" b="1" dirty="0">
                <a:solidFill>
                  <a:schemeClr val="bg2"/>
                </a:solidFill>
              </a:rPr>
              <a:t>esfuerzo</a:t>
            </a:r>
            <a:r>
              <a:rPr lang="es-GT" sz="3300" dirty="0">
                <a:solidFill>
                  <a:schemeClr val="bg2"/>
                </a:solidFill>
              </a:rPr>
              <a:t> es </a:t>
            </a:r>
            <a:r>
              <a:rPr lang="es-GT" sz="3300" b="1" u="sng" dirty="0">
                <a:solidFill>
                  <a:schemeClr val="bg2"/>
                </a:solidFill>
              </a:rPr>
              <a:t>totalmente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dirty="0">
                <a:solidFill>
                  <a:schemeClr val="bg2"/>
                </a:solidFill>
              </a:rPr>
              <a:t>distinto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b="1" dirty="0">
                <a:solidFill>
                  <a:schemeClr val="bg2"/>
                </a:solidFill>
              </a:rPr>
              <a:t>diferente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  <a:r>
              <a:rPr lang="es-GT" sz="3300" b="1" dirty="0">
                <a:solidFill>
                  <a:schemeClr val="bg2"/>
                </a:solidFill>
              </a:rPr>
              <a:t>contrario</a:t>
            </a:r>
            <a:endParaRPr kumimoji="0" lang="es-GT" sz="3300" b="1" i="0" u="sng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08" y="764704"/>
            <a:ext cx="501348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a la </a:t>
            </a:r>
            <a:r>
              <a:rPr lang="es-GT" sz="3300" b="1" u="sng" dirty="0">
                <a:solidFill>
                  <a:schemeClr val="bg2"/>
                </a:solidFill>
              </a:rPr>
              <a:t>decisión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  <a:r>
              <a:rPr lang="es-GT" sz="3300" b="1" u="sng" dirty="0">
                <a:solidFill>
                  <a:schemeClr val="bg2"/>
                </a:solidFill>
              </a:rPr>
              <a:t>eliminar</a:t>
            </a:r>
            <a:r>
              <a:rPr lang="es-GT" sz="3300" dirty="0">
                <a:solidFill>
                  <a:schemeClr val="bg2"/>
                </a:solidFill>
              </a:rPr>
              <a:t> la </a:t>
            </a:r>
            <a:r>
              <a:rPr lang="es-GT" sz="3300" b="1" u="sng" dirty="0">
                <a:solidFill>
                  <a:schemeClr val="bg2"/>
                </a:solidFill>
              </a:rPr>
              <a:t>propia vida</a:t>
            </a:r>
            <a:r>
              <a:rPr lang="es-GT" sz="3300" dirty="0">
                <a:solidFill>
                  <a:schemeClr val="bg2"/>
                </a:solidFill>
              </a:rPr>
              <a:t> o de los </a:t>
            </a:r>
            <a:r>
              <a:rPr lang="es-GT" sz="3300" b="1" u="sng" dirty="0">
                <a:solidFill>
                  <a:schemeClr val="bg2"/>
                </a:solidFill>
              </a:rPr>
              <a:t>demás</a:t>
            </a:r>
            <a:r>
              <a:rPr lang="es-GT" sz="3300" dirty="0">
                <a:solidFill>
                  <a:schemeClr val="bg2"/>
                </a:solidFill>
              </a:rPr>
              <a:t> bajo el peso del </a:t>
            </a:r>
            <a:r>
              <a:rPr lang="es-GT" sz="3100" b="1" u="sng" dirty="0">
                <a:solidFill>
                  <a:schemeClr val="bg2"/>
                </a:solidFill>
              </a:rPr>
              <a:t>sufrimiento</a:t>
            </a:r>
            <a:r>
              <a:rPr lang="es-GT" sz="3100" dirty="0">
                <a:solidFill>
                  <a:schemeClr val="bg2"/>
                </a:solidFill>
              </a:rPr>
              <a:t>.</a:t>
            </a:r>
            <a:endParaRPr kumimoji="0" lang="es-GT" sz="31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56" y="764704"/>
            <a:ext cx="6542836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No hay </a:t>
            </a:r>
            <a:r>
              <a:rPr lang="es-GT" sz="3300" b="1" u="sng" dirty="0">
                <a:solidFill>
                  <a:schemeClr val="bg2"/>
                </a:solidFill>
              </a:rPr>
              <a:t>condiciones</a:t>
            </a:r>
            <a:r>
              <a:rPr lang="es-GT" sz="3300" dirty="0">
                <a:solidFill>
                  <a:schemeClr val="bg2"/>
                </a:solidFill>
              </a:rPr>
              <a:t> en (las que) la </a:t>
            </a:r>
            <a:r>
              <a:rPr lang="es-GT" sz="3300" b="1" u="sng" dirty="0">
                <a:solidFill>
                  <a:schemeClr val="bg2"/>
                </a:solidFill>
              </a:rPr>
              <a:t>vida humana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deje de ser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digna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pueda </a:t>
            </a:r>
            <a:r>
              <a:rPr lang="es-GT" sz="3300" b="1" u="sng" dirty="0">
                <a:solidFill>
                  <a:schemeClr val="bg2"/>
                </a:solidFill>
              </a:rPr>
              <a:t>suprimirse</a:t>
            </a:r>
            <a:r>
              <a:rPr lang="es-GT" sz="3300" dirty="0">
                <a:solidFill>
                  <a:schemeClr val="bg2"/>
                </a:solidFill>
              </a:rPr>
              <a:t>: «la </a:t>
            </a:r>
            <a:r>
              <a:rPr lang="es-GT" sz="3300" b="1" u="sng" dirty="0">
                <a:solidFill>
                  <a:schemeClr val="bg2"/>
                </a:solidFill>
              </a:rPr>
              <a:t>vida</a:t>
            </a:r>
            <a:r>
              <a:rPr lang="es-GT" sz="3300" dirty="0">
                <a:solidFill>
                  <a:schemeClr val="bg2"/>
                </a:solidFill>
              </a:rPr>
              <a:t> tiene la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misma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y el mismo </a:t>
            </a:r>
            <a:r>
              <a:rPr lang="es-GT" sz="3300" b="1" u="sng" dirty="0">
                <a:solidFill>
                  <a:schemeClr val="bg2"/>
                </a:solidFill>
              </a:rPr>
              <a:t>valor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para </a:t>
            </a:r>
            <a:r>
              <a:rPr lang="es-GT" sz="3300" b="1" u="sng" dirty="0">
                <a:solidFill>
                  <a:schemeClr val="bg2"/>
                </a:solidFill>
              </a:rPr>
              <a:t>todos</a:t>
            </a:r>
            <a:r>
              <a:rPr lang="es-GT" sz="3300" dirty="0">
                <a:solidFill>
                  <a:schemeClr val="bg2"/>
                </a:solidFill>
              </a:rPr>
              <a:t> y cada </a:t>
            </a:r>
            <a:r>
              <a:rPr lang="es-GT" sz="3300" b="1" u="sng" dirty="0">
                <a:solidFill>
                  <a:schemeClr val="bg2"/>
                </a:solidFill>
              </a:rPr>
              <a:t>uno</a:t>
            </a:r>
            <a:r>
              <a:rPr lang="es-GT" sz="3300" dirty="0">
                <a:solidFill>
                  <a:schemeClr val="bg2"/>
                </a:solidFill>
              </a:rPr>
              <a:t>: el </a:t>
            </a:r>
            <a:r>
              <a:rPr lang="es-GT" sz="3300" b="1" u="sng" dirty="0">
                <a:solidFill>
                  <a:schemeClr val="bg2"/>
                </a:solidFill>
              </a:rPr>
              <a:t>respeto</a:t>
            </a:r>
            <a:r>
              <a:rPr lang="es-GT" sz="3300" dirty="0">
                <a:solidFill>
                  <a:schemeClr val="bg2"/>
                </a:solidFill>
              </a:rPr>
              <a:t> de 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la </a:t>
            </a:r>
            <a:r>
              <a:rPr lang="es-GT" sz="3300" b="1" u="sng" dirty="0">
                <a:solidFill>
                  <a:schemeClr val="bg2"/>
                </a:solidFill>
              </a:rPr>
              <a:t>vida</a:t>
            </a:r>
            <a:r>
              <a:rPr lang="es-GT" sz="3300" dirty="0">
                <a:solidFill>
                  <a:schemeClr val="bg2"/>
                </a:solidFill>
              </a:rPr>
              <a:t> del </a:t>
            </a:r>
            <a:r>
              <a:rPr lang="es-GT" sz="3300" b="1" u="sng" dirty="0">
                <a:solidFill>
                  <a:schemeClr val="bg2"/>
                </a:solidFill>
              </a:rPr>
              <a:t>otro</a:t>
            </a:r>
            <a:r>
              <a:rPr lang="es-GT" sz="3300" dirty="0">
                <a:solidFill>
                  <a:schemeClr val="bg2"/>
                </a:solidFill>
              </a:rPr>
              <a:t> es el </a:t>
            </a:r>
            <a:r>
              <a:rPr lang="es-GT" sz="3300" b="1" u="sng" dirty="0">
                <a:solidFill>
                  <a:schemeClr val="bg2"/>
                </a:solidFill>
              </a:rPr>
              <a:t>mismo</a:t>
            </a:r>
            <a:r>
              <a:rPr lang="es-GT" sz="3300" dirty="0">
                <a:solidFill>
                  <a:schemeClr val="bg2"/>
                </a:solidFill>
              </a:rPr>
              <a:t> que se debe a la </a:t>
            </a:r>
            <a:r>
              <a:rPr lang="es-GT" sz="3300" b="1" u="sng" dirty="0">
                <a:solidFill>
                  <a:schemeClr val="bg2"/>
                </a:solidFill>
              </a:rPr>
              <a:t>propia</a:t>
            </a:r>
            <a:r>
              <a:rPr lang="es-GT" sz="3300" dirty="0">
                <a:solidFill>
                  <a:schemeClr val="bg2"/>
                </a:solidFill>
              </a:rPr>
              <a:t> existencia».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430688" y="4599498"/>
            <a:ext cx="67101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Ayudar</a:t>
            </a:r>
            <a:r>
              <a:rPr lang="es-GT" sz="3300" dirty="0">
                <a:solidFill>
                  <a:schemeClr val="bg2"/>
                </a:solidFill>
              </a:rPr>
              <a:t> al </a:t>
            </a:r>
            <a:r>
              <a:rPr lang="es-GT" sz="3300" b="1" u="sng" dirty="0">
                <a:solidFill>
                  <a:schemeClr val="bg2"/>
                </a:solidFill>
              </a:rPr>
              <a:t>suicida</a:t>
            </a:r>
            <a:r>
              <a:rPr lang="es-GT" sz="3300" dirty="0">
                <a:solidFill>
                  <a:schemeClr val="bg2"/>
                </a:solidFill>
              </a:rPr>
              <a:t> a quitarse la </a:t>
            </a:r>
            <a:r>
              <a:rPr lang="es-GT" sz="3300" b="1" u="sng" dirty="0">
                <a:solidFill>
                  <a:schemeClr val="bg2"/>
                </a:solidFill>
              </a:rPr>
              <a:t>vida</a:t>
            </a:r>
            <a:r>
              <a:rPr lang="es-GT" sz="3300" dirty="0">
                <a:solidFill>
                  <a:schemeClr val="bg2"/>
                </a:solidFill>
              </a:rPr>
              <a:t> es, por tanto, una </a:t>
            </a:r>
            <a:r>
              <a:rPr lang="es-GT" sz="3300" b="1" u="sng" dirty="0">
                <a:solidFill>
                  <a:schemeClr val="bg2"/>
                </a:solidFill>
              </a:rPr>
              <a:t>ofensa objetiva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s-GT" sz="3300" dirty="0">
                <a:solidFill>
                  <a:schemeClr val="bg2"/>
                </a:solidFill>
              </a:rPr>
              <a:t>contra la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de la </a:t>
            </a:r>
            <a:r>
              <a:rPr lang="es-GT" sz="3300" b="1" u="sng" dirty="0">
                <a:solidFill>
                  <a:schemeClr val="bg2"/>
                </a:solidFill>
              </a:rPr>
              <a:t>persona</a:t>
            </a:r>
            <a:r>
              <a:rPr lang="es-GT" sz="3300" dirty="0">
                <a:solidFill>
                  <a:schemeClr val="bg2"/>
                </a:solidFill>
              </a:rPr>
              <a:t> que </a:t>
            </a:r>
            <a:r>
              <a:rPr lang="es-GT" sz="3300" b="1" u="sng" dirty="0">
                <a:solidFill>
                  <a:schemeClr val="bg2"/>
                </a:solidFill>
              </a:rPr>
              <a:t>lo pide</a:t>
            </a:r>
            <a:r>
              <a:rPr lang="es-GT" sz="3300" dirty="0">
                <a:solidFill>
                  <a:schemeClr val="bg2"/>
                </a:solidFill>
              </a:rPr>
              <a:t>, aunque con ello se cumpliese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228308" y="2438401"/>
            <a:ext cx="482488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dirty="0">
                <a:solidFill>
                  <a:schemeClr val="bg2"/>
                </a:solidFill>
              </a:rPr>
              <a:t>La </a:t>
            </a:r>
            <a:r>
              <a:rPr lang="es-GT" sz="3300" b="1" u="sng" dirty="0">
                <a:solidFill>
                  <a:schemeClr val="bg2"/>
                </a:solidFill>
              </a:rPr>
              <a:t>vida humana</a:t>
            </a:r>
            <a:r>
              <a:rPr lang="es-GT" sz="3300" dirty="0">
                <a:solidFill>
                  <a:schemeClr val="bg2"/>
                </a:solidFill>
              </a:rPr>
              <a:t>, incluso en su condición </a:t>
            </a:r>
            <a:r>
              <a:rPr lang="es-GT" sz="3300" b="1" u="sng" dirty="0">
                <a:solidFill>
                  <a:schemeClr val="bg2"/>
                </a:solidFill>
              </a:rPr>
              <a:t>dolorosa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</a:p>
          <a:p>
            <a:pPr lvl="0"/>
            <a:r>
              <a:rPr lang="es-GT" sz="3300" dirty="0">
                <a:solidFill>
                  <a:schemeClr val="bg2"/>
                </a:solidFill>
              </a:rPr>
              <a:t>es portadora de una </a:t>
            </a:r>
            <a:r>
              <a:rPr lang="es-GT" sz="3300" b="1" u="sng" dirty="0">
                <a:solidFill>
                  <a:schemeClr val="bg2"/>
                </a:solidFill>
              </a:rPr>
              <a:t>dignidad</a:t>
            </a:r>
            <a:r>
              <a:rPr lang="es-GT" sz="3300" dirty="0">
                <a:solidFill>
                  <a:schemeClr val="bg2"/>
                </a:solidFill>
              </a:rPr>
              <a:t> que debe 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respetarse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r>
              <a:rPr lang="es-GT" sz="3300" b="1" u="sng" dirty="0">
                <a:solidFill>
                  <a:schemeClr val="bg2"/>
                </a:solidFill>
              </a:rPr>
              <a:t>siempre</a:t>
            </a:r>
            <a:r>
              <a:rPr lang="es-GT" sz="3300" dirty="0">
                <a:solidFill>
                  <a:schemeClr val="bg2"/>
                </a:solidFill>
              </a:rPr>
              <a:t>, que no puede </a:t>
            </a:r>
            <a:r>
              <a:rPr lang="es-GT" sz="3300" b="1" u="sng" dirty="0">
                <a:solidFill>
                  <a:schemeClr val="bg2"/>
                </a:solidFill>
              </a:rPr>
              <a:t>perderse</a:t>
            </a:r>
            <a:r>
              <a:rPr lang="es-GT" sz="3300" dirty="0">
                <a:solidFill>
                  <a:schemeClr val="bg2"/>
                </a:solidFill>
              </a:rPr>
              <a:t> y cuyo </a:t>
            </a:r>
          </a:p>
          <a:p>
            <a:pPr lvl="0"/>
            <a:r>
              <a:rPr lang="es-GT" sz="3300" b="1" u="sng" dirty="0">
                <a:solidFill>
                  <a:schemeClr val="bg2"/>
                </a:solidFill>
              </a:rPr>
              <a:t>respeto</a:t>
            </a:r>
            <a:r>
              <a:rPr lang="es-GT" sz="3300" dirty="0">
                <a:solidFill>
                  <a:schemeClr val="bg2"/>
                </a:solidFill>
              </a:rPr>
              <a:t> permanece </a:t>
            </a:r>
            <a:r>
              <a:rPr lang="es-GT" sz="3300" b="1" u="sng" dirty="0">
                <a:solidFill>
                  <a:schemeClr val="bg2"/>
                </a:solidFill>
              </a:rPr>
              <a:t>incondicional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6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8" grpId="0" build="p" bldLvl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DF9DE92-E5AF-7AD8-8793-0D722C487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164540"/>
            <a:ext cx="115932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>
                <a:solidFill>
                  <a:schemeClr val="bg2"/>
                </a:solidFill>
              </a:rPr>
              <a:t>su </a:t>
            </a:r>
            <a:r>
              <a:rPr lang="es-GT" sz="3300" b="1" u="sng" dirty="0">
                <a:solidFill>
                  <a:schemeClr val="bg2"/>
                </a:solidFill>
              </a:rPr>
              <a:t>deseo</a:t>
            </a:r>
            <a:r>
              <a:rPr lang="es-GT" sz="3300" dirty="0">
                <a:solidFill>
                  <a:schemeClr val="bg2"/>
                </a:solidFill>
              </a:rPr>
              <a:t>: «debemos </a:t>
            </a:r>
            <a:r>
              <a:rPr lang="es-GT" sz="3300" b="1" u="sng" dirty="0">
                <a:solidFill>
                  <a:schemeClr val="bg2"/>
                </a:solidFill>
              </a:rPr>
              <a:t>acompañar</a:t>
            </a:r>
            <a:r>
              <a:rPr lang="es-GT" sz="3300" dirty="0">
                <a:solidFill>
                  <a:schemeClr val="bg2"/>
                </a:solidFill>
              </a:rPr>
              <a:t> a </a:t>
            </a:r>
            <a:r>
              <a:rPr lang="es-GT" sz="3300" b="1" u="sng" dirty="0">
                <a:solidFill>
                  <a:schemeClr val="bg2"/>
                </a:solidFill>
              </a:rPr>
              <a:t>la muerte</a:t>
            </a:r>
            <a:r>
              <a:rPr lang="es-GT" sz="3300" dirty="0">
                <a:solidFill>
                  <a:schemeClr val="bg2"/>
                </a:solidFill>
              </a:rPr>
              <a:t>, pero no </a:t>
            </a:r>
            <a:r>
              <a:rPr lang="es-GT" sz="3300" b="1" u="sng" dirty="0">
                <a:solidFill>
                  <a:schemeClr val="bg2"/>
                </a:solidFill>
              </a:rPr>
              <a:t>provocarla</a:t>
            </a:r>
            <a:r>
              <a:rPr lang="es-GT" sz="3300" dirty="0">
                <a:solidFill>
                  <a:schemeClr val="bg2"/>
                </a:solidFill>
              </a:rPr>
              <a:t> </a:t>
            </a:r>
            <a:endParaRPr kumimoji="0" lang="es-GT" sz="3300" b="1" i="0" u="sng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88248-B8A7-0B60-C0C8-9816CEFE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08" y="764704"/>
            <a:ext cx="501348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o </a:t>
            </a:r>
            <a:r>
              <a:rPr lang="es-GT" sz="3300" b="1" u="sng" dirty="0">
                <a:solidFill>
                  <a:schemeClr val="bg2"/>
                </a:solidFill>
              </a:rPr>
              <a:t>ayudar</a:t>
            </a:r>
            <a:r>
              <a:rPr lang="es-GT" sz="3300" dirty="0">
                <a:solidFill>
                  <a:schemeClr val="bg2"/>
                </a:solidFill>
              </a:rPr>
              <a:t> cualquier forma de </a:t>
            </a:r>
            <a:r>
              <a:rPr lang="es-GT" sz="3300" b="1" u="sng" dirty="0">
                <a:solidFill>
                  <a:schemeClr val="bg2"/>
                </a:solidFill>
              </a:rPr>
              <a:t>suicidio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(hay que) </a:t>
            </a:r>
            <a:r>
              <a:rPr lang="es-GT" sz="3300" b="1" u="sng" dirty="0">
                <a:solidFill>
                  <a:schemeClr val="bg2"/>
                </a:solidFill>
              </a:rPr>
              <a:t>privilegiar</a:t>
            </a:r>
            <a:r>
              <a:rPr lang="es-GT" sz="3300" dirty="0">
                <a:solidFill>
                  <a:schemeClr val="bg2"/>
                </a:solidFill>
              </a:rPr>
              <a:t> siempre el </a:t>
            </a:r>
            <a:r>
              <a:rPr lang="es-GT" sz="3300" b="1" u="sng" dirty="0">
                <a:solidFill>
                  <a:schemeClr val="bg2"/>
                </a:solidFill>
              </a:rPr>
              <a:t>derecho al 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cuidado</a:t>
            </a:r>
            <a:r>
              <a:rPr lang="es-GT" sz="3300" dirty="0">
                <a:solidFill>
                  <a:schemeClr val="bg2"/>
                </a:solidFill>
              </a:rPr>
              <a:t> para que los </a:t>
            </a:r>
            <a:r>
              <a:rPr lang="es-GT" sz="3300" b="1" u="sng" dirty="0">
                <a:solidFill>
                  <a:schemeClr val="bg2"/>
                </a:solidFill>
              </a:rPr>
              <a:t>más débiles</a:t>
            </a:r>
            <a:r>
              <a:rPr lang="es-GT" sz="3300" dirty="0">
                <a:solidFill>
                  <a:schemeClr val="bg2"/>
                </a:solidFill>
              </a:rPr>
              <a:t>, </a:t>
            </a:r>
            <a:r>
              <a:rPr lang="es-GT" sz="3300" b="1" u="sng" dirty="0">
                <a:solidFill>
                  <a:schemeClr val="bg2"/>
                </a:solidFill>
              </a:rPr>
              <a:t>ancianos</a:t>
            </a:r>
            <a:r>
              <a:rPr lang="es-GT" sz="3300" dirty="0">
                <a:solidFill>
                  <a:schemeClr val="bg2"/>
                </a:solidFill>
              </a:rPr>
              <a:t> y 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enfermos</a:t>
            </a:r>
            <a:r>
              <a:rPr lang="es-GT" sz="3300" dirty="0">
                <a:solidFill>
                  <a:schemeClr val="bg2"/>
                </a:solidFill>
              </a:rPr>
              <a:t>, nunca sean </a:t>
            </a:r>
          </a:p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b="1" u="sng" dirty="0">
                <a:solidFill>
                  <a:schemeClr val="bg2"/>
                </a:solidFill>
              </a:rPr>
              <a:t>descartados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BF7759-EAB7-F737-6650-190D36689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856" y="764704"/>
            <a:ext cx="6542836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Y este </a:t>
            </a:r>
            <a:r>
              <a:rPr lang="es-GT" sz="3300" b="1" u="sng" dirty="0">
                <a:solidFill>
                  <a:schemeClr val="bg2"/>
                </a:solidFill>
              </a:rPr>
              <a:t>principio ético</a:t>
            </a:r>
            <a:r>
              <a:rPr lang="es-GT" sz="3300" b="1" dirty="0">
                <a:solidFill>
                  <a:schemeClr val="bg2"/>
                </a:solidFill>
              </a:rPr>
              <a:t> </a:t>
            </a:r>
            <a:r>
              <a:rPr lang="es-GT" sz="3300" dirty="0">
                <a:solidFill>
                  <a:schemeClr val="bg2"/>
                </a:solidFill>
              </a:rPr>
              <a:t>concierne a </a:t>
            </a:r>
            <a:r>
              <a:rPr lang="es-GT" sz="3300" b="1" u="sng" dirty="0">
                <a:solidFill>
                  <a:schemeClr val="bg2"/>
                </a:solidFill>
              </a:rPr>
              <a:t>todos</a:t>
            </a:r>
            <a:r>
              <a:rPr lang="es-GT" sz="3300" dirty="0">
                <a:solidFill>
                  <a:schemeClr val="bg2"/>
                </a:solidFill>
              </a:rPr>
              <a:t>, no solo a los </a:t>
            </a:r>
            <a:r>
              <a:rPr lang="es-GT" sz="3300" b="1" u="sng" dirty="0">
                <a:solidFill>
                  <a:schemeClr val="bg2"/>
                </a:solidFill>
              </a:rPr>
              <a:t>cristianos</a:t>
            </a:r>
            <a:r>
              <a:rPr lang="es-GT" sz="3300" dirty="0">
                <a:solidFill>
                  <a:schemeClr val="bg2"/>
                </a:solidFill>
              </a:rPr>
              <a:t> o a los </a:t>
            </a:r>
            <a:r>
              <a:rPr lang="es-GT" sz="3300" b="1" u="sng" dirty="0">
                <a:solidFill>
                  <a:schemeClr val="bg2"/>
                </a:solidFill>
              </a:rPr>
              <a:t>creyentes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Como se ha dicho, la </a:t>
            </a:r>
            <a:r>
              <a:rPr lang="es-GT" sz="3300" b="1" u="sng" dirty="0">
                <a:solidFill>
                  <a:schemeClr val="bg2"/>
                </a:solidFill>
              </a:rPr>
              <a:t>dignidad de cada persona</a:t>
            </a:r>
            <a:r>
              <a:rPr lang="es-GT" sz="3300" dirty="0">
                <a:solidFill>
                  <a:schemeClr val="bg2"/>
                </a:solidFill>
              </a:rPr>
              <a:t>, por </a:t>
            </a:r>
            <a:r>
              <a:rPr lang="es-GT" sz="3300" b="1" u="sng" dirty="0">
                <a:solidFill>
                  <a:schemeClr val="bg2"/>
                </a:solidFill>
              </a:rPr>
              <a:t>débil</a:t>
            </a:r>
            <a:r>
              <a:rPr lang="es-GT" sz="3300" dirty="0">
                <a:solidFill>
                  <a:schemeClr val="bg2"/>
                </a:solidFill>
              </a:rPr>
              <a:t> o </a:t>
            </a:r>
            <a:r>
              <a:rPr lang="es-GT" sz="3300" b="1" u="sng" dirty="0">
                <a:solidFill>
                  <a:schemeClr val="bg2"/>
                </a:solidFill>
              </a:rPr>
              <a:t>sufriente</a:t>
            </a:r>
          </a:p>
          <a:p>
            <a:pPr lvl="0">
              <a:spcBef>
                <a:spcPts val="0"/>
              </a:spcBef>
              <a:buClr>
                <a:srgbClr val="3366FF"/>
              </a:buClr>
              <a:buNone/>
            </a:pPr>
            <a:r>
              <a:rPr lang="es-GT" sz="3300" dirty="0">
                <a:solidFill>
                  <a:schemeClr val="bg2"/>
                </a:solidFill>
              </a:rPr>
              <a:t>que sea, implica a la </a:t>
            </a:r>
            <a:r>
              <a:rPr lang="es-GT" sz="3300" b="1" u="sng" dirty="0">
                <a:solidFill>
                  <a:schemeClr val="bg2"/>
                </a:solidFill>
              </a:rPr>
              <a:t>dignidad de todos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  <a:endParaRPr kumimoji="0" lang="es-GT" sz="33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452847-926C-9947-FE04-4C266A44393C}"/>
              </a:ext>
            </a:extLst>
          </p:cNvPr>
          <p:cNvSpPr txBox="1"/>
          <p:nvPr/>
        </p:nvSpPr>
        <p:spPr>
          <a:xfrm>
            <a:off x="5489376" y="4656405"/>
            <a:ext cx="671018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000" b="1" i="1" dirty="0">
                <a:solidFill>
                  <a:schemeClr val="bg2"/>
                </a:solidFill>
                <a:latin typeface="+mj-lt"/>
              </a:rPr>
              <a:t>Escape del siglo 23</a:t>
            </a:r>
          </a:p>
          <a:p>
            <a:pPr lvl="0"/>
            <a:r>
              <a:rPr lang="es-GT" dirty="0">
                <a:solidFill>
                  <a:schemeClr val="bg2"/>
                </a:solidFill>
                <a:latin typeface="+mj-lt"/>
              </a:rPr>
              <a:t>(Morir a los 30 años) – 1976 </a:t>
            </a:r>
          </a:p>
          <a:p>
            <a:pPr lvl="0"/>
            <a:r>
              <a:rPr lang="es-GT" sz="1400" dirty="0">
                <a:solidFill>
                  <a:schemeClr val="bg2"/>
                </a:solidFill>
                <a:latin typeface="+mj-lt"/>
                <a:hlinkClick r:id="rId3"/>
              </a:rPr>
              <a:t>https://es.wikipedia.org/wiki/Logan%27s_Run_(pel%C3%ADcula)</a:t>
            </a:r>
            <a:r>
              <a:rPr lang="es-GT" sz="1400" dirty="0">
                <a:solidFill>
                  <a:schemeClr val="bg2"/>
                </a:solidFill>
                <a:latin typeface="+mj-lt"/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C1DC39-8780-DD06-9997-57ECDC5AB7CF}"/>
              </a:ext>
            </a:extLst>
          </p:cNvPr>
          <p:cNvSpPr txBox="1"/>
          <p:nvPr/>
        </p:nvSpPr>
        <p:spPr>
          <a:xfrm>
            <a:off x="191344" y="4981525"/>
            <a:ext cx="4824888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GT" sz="3300" dirty="0">
                <a:solidFill>
                  <a:schemeClr val="bg2"/>
                </a:solidFill>
              </a:rPr>
              <a:t>La </a:t>
            </a:r>
            <a:r>
              <a:rPr lang="es-GT" sz="3300" b="1" u="sng" dirty="0">
                <a:solidFill>
                  <a:schemeClr val="bg2"/>
                </a:solidFill>
              </a:rPr>
              <a:t>vida</a:t>
            </a:r>
            <a:r>
              <a:rPr lang="es-GT" sz="3300" dirty="0">
                <a:solidFill>
                  <a:schemeClr val="bg2"/>
                </a:solidFill>
              </a:rPr>
              <a:t> es un </a:t>
            </a:r>
            <a:r>
              <a:rPr lang="es-GT" sz="3300" b="1" u="sng" dirty="0">
                <a:solidFill>
                  <a:schemeClr val="bg2"/>
                </a:solidFill>
              </a:rPr>
              <a:t>derecho</a:t>
            </a:r>
            <a:r>
              <a:rPr lang="es-GT" sz="3300" dirty="0">
                <a:solidFill>
                  <a:schemeClr val="bg2"/>
                </a:solidFill>
              </a:rPr>
              <a:t>, no la </a:t>
            </a:r>
            <a:r>
              <a:rPr lang="es-GT" sz="3300" b="1" dirty="0">
                <a:solidFill>
                  <a:schemeClr val="bg2"/>
                </a:solidFill>
              </a:rPr>
              <a:t>muerte</a:t>
            </a:r>
            <a:r>
              <a:rPr lang="es-GT" sz="3300" dirty="0">
                <a:solidFill>
                  <a:schemeClr val="bg2"/>
                </a:solidFill>
              </a:rPr>
              <a:t>, que debe ser </a:t>
            </a:r>
            <a:r>
              <a:rPr lang="es-GT" sz="3300" b="1" u="sng" dirty="0">
                <a:solidFill>
                  <a:schemeClr val="bg2"/>
                </a:solidFill>
              </a:rPr>
              <a:t>acogida</a:t>
            </a:r>
            <a:r>
              <a:rPr lang="es-GT" sz="3300" dirty="0">
                <a:solidFill>
                  <a:schemeClr val="bg2"/>
                </a:solidFill>
              </a:rPr>
              <a:t>, no </a:t>
            </a:r>
            <a:r>
              <a:rPr lang="es-GT" sz="3300" b="1" dirty="0">
                <a:solidFill>
                  <a:schemeClr val="bg2"/>
                </a:solidFill>
              </a:rPr>
              <a:t>suministrada</a:t>
            </a:r>
            <a:r>
              <a:rPr lang="es-GT" sz="3300" dirty="0">
                <a:solidFill>
                  <a:schemeClr val="bg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310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" grpId="0" build="p" bldLvl="2"/>
      <p:bldP spid="3" grpId="0" build="p" bldLvl="2"/>
      <p:bldP spid="6" grpId="0" build="p" bldLvl="2"/>
      <p:bldP spid="8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>
            <a:extLst>
              <a:ext uri="{FF2B5EF4-FFF2-40B4-BE49-F238E27FC236}">
                <a16:creationId xmlns:a16="http://schemas.microsoft.com/office/drawing/2014/main" id="{0A0F4DF3-8180-A667-468A-7A43E714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40" y="1316955"/>
            <a:ext cx="11945416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latin typeface="+mn-lt"/>
                <a:ea typeface="Calibri" panose="020F0502020204030204" pitchFamily="34" charset="0"/>
              </a:rPr>
              <a:t>Clarificación e historia del concepto de “dignidad” y “persona”.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latin typeface="+mn-lt"/>
                <a:ea typeface="Calibri" panose="020F0502020204030204" pitchFamily="34" charset="0"/>
              </a:rPr>
              <a:t>El </a:t>
            </a:r>
            <a:r>
              <a:rPr lang="es-MX" sz="3300" b="1" dirty="0">
                <a:solidFill>
                  <a:srgbClr val="FFFF00"/>
                </a:solidFill>
                <a:latin typeface="+mn-lt"/>
                <a:ea typeface="Calibri" panose="020F0502020204030204" pitchFamily="34" charset="0"/>
              </a:rPr>
              <a:t>n. 1 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inicia con la expresión </a:t>
            </a:r>
            <a:r>
              <a:rPr lang="es-MX" sz="3300" i="1" dirty="0">
                <a:latin typeface="+mn-lt"/>
                <a:ea typeface="Calibri" panose="020F0502020204030204" pitchFamily="34" charset="0"/>
              </a:rPr>
              <a:t>“Dignitas infinita”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latin typeface="+mn-lt"/>
                <a:ea typeface="Calibri" panose="020F0502020204030204" pitchFamily="34" charset="0"/>
              </a:rPr>
              <a:t>A cada persona humana, en toda circunstancia y cualquier estado o situación en que se encuentre.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dirty="0"/>
              <a:t>Es “plenamente reconocible </a:t>
            </a:r>
            <a:r>
              <a:rPr lang="es-GT" b="1" dirty="0"/>
              <a:t>incluso por la </a:t>
            </a:r>
            <a:r>
              <a:rPr lang="es-GT" b="1" u="sng" dirty="0"/>
              <a:t>sola razón</a:t>
            </a:r>
            <a:r>
              <a:rPr lang="es-GT" dirty="0"/>
              <a:t>”.</a:t>
            </a:r>
            <a:endParaRPr lang="es-MX" sz="33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DBD7236B-97C8-134F-B785-F2F16F74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077072"/>
            <a:ext cx="11945416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rgbClr val="FFFF00"/>
                </a:solidFill>
                <a:ea typeface="Calibri" panose="020F0502020204030204" pitchFamily="34" charset="0"/>
              </a:rPr>
              <a:t>n. 2: </a:t>
            </a:r>
            <a:r>
              <a:rPr lang="es-MX" sz="3300" i="1" dirty="0"/>
              <a:t>Declaración Universal de los Derechos Humanos 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(ONU, 1948):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i="1" dirty="0">
                <a:latin typeface="+mn-lt"/>
                <a:ea typeface="Calibri" panose="020F0502020204030204" pitchFamily="34" charset="0"/>
              </a:rPr>
              <a:t>Preámbulo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:</a:t>
            </a:r>
            <a:r>
              <a:rPr lang="es-MX" sz="33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esa </a:t>
            </a:r>
            <a:r>
              <a:rPr lang="es-MX" sz="3300" u="sng" dirty="0">
                <a:latin typeface="+mn-lt"/>
                <a:ea typeface="Calibri" panose="020F0502020204030204" pitchFamily="34" charset="0"/>
              </a:rPr>
              <a:t>dignidad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 es </a:t>
            </a:r>
            <a:r>
              <a:rPr lang="es-MX" sz="3300" dirty="0"/>
              <a:t>«intrínseca […] a </a:t>
            </a:r>
            <a:r>
              <a:rPr lang="es-MX" sz="3300" u="sng" dirty="0"/>
              <a:t>todos</a:t>
            </a:r>
            <a:r>
              <a:rPr lang="es-MX" sz="3300" dirty="0"/>
              <a:t> los miembros de la familia humana».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i="1" dirty="0">
                <a:latin typeface="+mn-lt"/>
                <a:ea typeface="Calibri" panose="020F0502020204030204" pitchFamily="34" charset="0"/>
              </a:rPr>
              <a:t>Artículo 1: </a:t>
            </a:r>
            <a:r>
              <a:rPr lang="es-MX" sz="3300" dirty="0"/>
              <a:t>«</a:t>
            </a:r>
            <a:r>
              <a:rPr lang="es-MX" sz="3300" u="sng" dirty="0"/>
              <a:t>todos</a:t>
            </a:r>
            <a:r>
              <a:rPr lang="es-MX" sz="3300" dirty="0"/>
              <a:t> los seres humanos nacen libres e iguales en </a:t>
            </a:r>
            <a:r>
              <a:rPr lang="es-MX" sz="3300" u="sng" dirty="0"/>
              <a:t>dignidad</a:t>
            </a:r>
            <a:r>
              <a:rPr lang="es-MX" sz="3300" dirty="0"/>
              <a:t> y derechos».</a:t>
            </a:r>
            <a:endParaRPr lang="es-MX" sz="3300" i="1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ED19AD94-0CE4-F0ED-7C98-D48CEA0AB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116632"/>
            <a:ext cx="835292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GT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INTRODUCCIÓN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GT" sz="3300" b="1" dirty="0">
                <a:latin typeface="+mn-lt"/>
                <a:ea typeface="Calibri" panose="020F0502020204030204" pitchFamily="34" charset="0"/>
              </a:rPr>
              <a:t>(nn.1 al 32)</a:t>
            </a:r>
            <a:r>
              <a:rPr kumimoji="0" lang="es-GT" sz="3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807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2"/>
      <p:bldP spid="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>
            <a:extLst>
              <a:ext uri="{FF2B5EF4-FFF2-40B4-BE49-F238E27FC236}">
                <a16:creationId xmlns:a16="http://schemas.microsoft.com/office/drawing/2014/main" id="{0A0F4DF3-8180-A667-468A-7A43E714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2" y="152933"/>
            <a:ext cx="1194541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rgbClr val="FFFF00"/>
                </a:solidFill>
                <a:latin typeface="+mn-lt"/>
                <a:ea typeface="Calibri" panose="020F0502020204030204" pitchFamily="34" charset="0"/>
              </a:rPr>
              <a:t>n. 3 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Desde inicio, la Iglesia ha buscado defender derechos humanos: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latin typeface="+mn-lt"/>
                <a:ea typeface="Calibri" panose="020F0502020204030204" pitchFamily="34" charset="0"/>
              </a:rPr>
              <a:t>Pobres, niños, viudas, obreros </a:t>
            </a:r>
            <a:r>
              <a:rPr lang="es-MX" sz="2900" dirty="0">
                <a:latin typeface="+mn-lt"/>
                <a:ea typeface="Calibri" panose="020F0502020204030204" pitchFamily="34" charset="0"/>
              </a:rPr>
              <a:t>(</a:t>
            </a:r>
            <a:r>
              <a:rPr lang="es-MX" sz="2900" b="1" dirty="0">
                <a:latin typeface="+mn-lt"/>
                <a:ea typeface="Calibri" panose="020F0502020204030204" pitchFamily="34" charset="0"/>
              </a:rPr>
              <a:t>Leo XIII</a:t>
            </a:r>
            <a:r>
              <a:rPr lang="es-MX" sz="2900" dirty="0">
                <a:latin typeface="+mn-lt"/>
                <a:ea typeface="Calibri" panose="020F0502020204030204" pitchFamily="34" charset="0"/>
              </a:rPr>
              <a:t>: S. XIX: </a:t>
            </a:r>
            <a:r>
              <a:rPr lang="es-MX" sz="2900" dirty="0" err="1">
                <a:latin typeface="+mn-lt"/>
                <a:ea typeface="Calibri" panose="020F0502020204030204" pitchFamily="34" charset="0"/>
              </a:rPr>
              <a:t>Enc</a:t>
            </a:r>
            <a:r>
              <a:rPr lang="es-MX" sz="2900" dirty="0">
                <a:latin typeface="+mn-lt"/>
                <a:ea typeface="Calibri" panose="020F0502020204030204" pitchFamily="34" charset="0"/>
              </a:rPr>
              <a:t>. </a:t>
            </a:r>
            <a:r>
              <a:rPr lang="es-MX" sz="2900" i="1" dirty="0" err="1">
                <a:latin typeface="+mn-lt"/>
                <a:ea typeface="Calibri" panose="020F0502020204030204" pitchFamily="34" charset="0"/>
              </a:rPr>
              <a:t>Rerum</a:t>
            </a:r>
            <a:r>
              <a:rPr lang="es-MX" sz="29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es-MX" sz="2900" i="1" dirty="0" err="1">
                <a:latin typeface="+mn-lt"/>
                <a:ea typeface="Calibri" panose="020F0502020204030204" pitchFamily="34" charset="0"/>
              </a:rPr>
              <a:t>novarum</a:t>
            </a:r>
            <a:r>
              <a:rPr lang="es-MX" sz="2900" dirty="0">
                <a:latin typeface="+mn-lt"/>
                <a:ea typeface="Calibri" panose="020F0502020204030204" pitchFamily="34" charset="0"/>
              </a:rPr>
              <a:t>)…</a:t>
            </a: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DBD7236B-97C8-134F-B785-F2F16F74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48" y="3645024"/>
            <a:ext cx="11945416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rgbClr val="FFFF00"/>
                </a:solidFill>
                <a:ea typeface="Calibri" panose="020F0502020204030204" pitchFamily="34" charset="0"/>
              </a:rPr>
              <a:t>n. 5 </a:t>
            </a:r>
            <a:r>
              <a:rPr lang="es-MX" sz="3300" b="1" dirty="0">
                <a:latin typeface="+mn-lt"/>
                <a:ea typeface="Calibri" panose="020F0502020204030204" pitchFamily="34" charset="0"/>
              </a:rPr>
              <a:t>Benedicto XVI 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(2010): Defender dignidad de </a:t>
            </a:r>
            <a:r>
              <a:rPr lang="es-MX" sz="3300" dirty="0"/>
              <a:t>los sujetos más sencillos e indefensos.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latin typeface="+mn-lt"/>
                <a:ea typeface="Calibri" panose="020F0502020204030204" pitchFamily="34" charset="0"/>
              </a:rPr>
              <a:t>A economistas: </a:t>
            </a:r>
            <a:r>
              <a:rPr lang="es-GT" dirty="0"/>
              <a:t>«</a:t>
            </a:r>
            <a:r>
              <a:rPr lang="es-GT" b="1" dirty="0"/>
              <a:t>la economía y las finanzas no existen sólo para sí mismas; son sólo un instrumento</a:t>
            </a:r>
            <a:r>
              <a:rPr lang="es-GT" dirty="0"/>
              <a:t>, un medio</a:t>
            </a:r>
            <a:r>
              <a:rPr lang="es-GT" b="1" dirty="0"/>
              <a:t>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b="1" dirty="0"/>
              <a:t>Su finalidad es únicamente la persona humana y su realización plena en la dignidad</a:t>
            </a:r>
            <a:r>
              <a:rPr lang="es-GT" dirty="0"/>
              <a:t>. Este es el </a:t>
            </a:r>
            <a:r>
              <a:rPr lang="es-GT" b="1" dirty="0"/>
              <a:t>único capital</a:t>
            </a:r>
            <a:r>
              <a:rPr lang="es-GT" dirty="0"/>
              <a:t> que conviene salvar».</a:t>
            </a:r>
            <a:endParaRPr lang="es-MX" sz="33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936E4F-794E-9EE1-65A3-76F32CC5E370}"/>
              </a:ext>
            </a:extLst>
          </p:cNvPr>
          <p:cNvSpPr txBox="1"/>
          <p:nvPr/>
        </p:nvSpPr>
        <p:spPr>
          <a:xfrm>
            <a:off x="119336" y="1252647"/>
            <a:ext cx="119454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rgbClr val="FFFF00"/>
                </a:solidFill>
                <a:ea typeface="Calibri" panose="020F0502020204030204" pitchFamily="34" charset="0"/>
              </a:rPr>
              <a:t>n. 4 </a:t>
            </a:r>
            <a:r>
              <a:rPr lang="es-MX" sz="3300" b="1" dirty="0">
                <a:ea typeface="Calibri" panose="020F0502020204030204" pitchFamily="34" charset="0"/>
              </a:rPr>
              <a:t>S. Juan Pablo II </a:t>
            </a:r>
            <a:r>
              <a:rPr lang="es-MX" sz="3300" dirty="0">
                <a:ea typeface="Calibri" panose="020F0502020204030204" pitchFamily="34" charset="0"/>
              </a:rPr>
              <a:t>(1979): La dignidad es conculcada al faltar: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ea typeface="Calibri" panose="020F0502020204030204" pitchFamily="34" charset="0"/>
              </a:rPr>
              <a:t>Libertad, elegir religión propia, bienes esenciales para vivir, participación en sociedad. 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ea typeface="Calibri" panose="020F0502020204030204" pitchFamily="34" charset="0"/>
              </a:rPr>
              <a:t>O al haber: torturas físicas o psíquicas; ilegítimas coacciones.</a:t>
            </a:r>
          </a:p>
        </p:txBody>
      </p:sp>
    </p:spTree>
    <p:extLst>
      <p:ext uri="{BB962C8B-B14F-4D97-AF65-F5344CB8AC3E}">
        <p14:creationId xmlns:p14="http://schemas.microsoft.com/office/powerpoint/2010/main" val="34343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2"/>
      <p:bldP spid="2" grpId="0" build="p" bldLvl="2"/>
      <p:bldP spid="5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3">
            <a:extLst>
              <a:ext uri="{FF2B5EF4-FFF2-40B4-BE49-F238E27FC236}">
                <a16:creationId xmlns:a16="http://schemas.microsoft.com/office/drawing/2014/main" id="{0A0F4DF3-8180-A667-468A-7A43E714B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92" y="152933"/>
            <a:ext cx="1194541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dirty="0">
                <a:solidFill>
                  <a:srgbClr val="FFFF00"/>
                </a:solidFill>
                <a:latin typeface="+mn-lt"/>
                <a:ea typeface="Calibri" panose="020F0502020204030204" pitchFamily="34" charset="0"/>
              </a:rPr>
              <a:t>n. 6 </a:t>
            </a:r>
            <a:r>
              <a:rPr lang="es-MX" sz="3300" dirty="0">
                <a:latin typeface="+mn-lt"/>
                <a:ea typeface="Calibri" panose="020F0502020204030204" pitchFamily="34" charset="0"/>
              </a:rPr>
              <a:t>Desde inicio de su Pontificado (2013), Papa Francisco:</a:t>
            </a:r>
          </a:p>
          <a:p>
            <a:pPr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dirty="0">
                <a:latin typeface="+mn-lt"/>
                <a:ea typeface="Calibri" panose="020F0502020204030204" pitchFamily="34" charset="0"/>
              </a:rPr>
              <a:t>La </a:t>
            </a:r>
            <a:r>
              <a:rPr lang="es-MX" sz="3300" b="1" dirty="0">
                <a:latin typeface="+mn-lt"/>
                <a:ea typeface="Calibri" panose="020F0502020204030204" pitchFamily="34" charset="0"/>
              </a:rPr>
              <a:t>“</a:t>
            </a:r>
            <a:r>
              <a:rPr lang="es-GT" b="1" dirty="0"/>
              <a:t>dignidad infinita”</a:t>
            </a:r>
            <a:r>
              <a:rPr lang="es-GT" dirty="0"/>
              <a:t> es un </a:t>
            </a:r>
            <a:r>
              <a:rPr lang="es-GT" b="1" dirty="0"/>
              <a:t>“dato originario”</a:t>
            </a:r>
            <a:r>
              <a:rPr lang="es-GT" dirty="0"/>
              <a:t> a reconocer con lealtad y a acoger con gratitud… al que la</a:t>
            </a:r>
            <a:r>
              <a:rPr lang="es-GT" b="1" dirty="0"/>
              <a:t> </a:t>
            </a:r>
            <a:r>
              <a:rPr lang="es-GT" b="1" u="sng" dirty="0"/>
              <a:t>razón humana</a:t>
            </a:r>
            <a:r>
              <a:rPr lang="es-GT" b="1" dirty="0"/>
              <a:t> </a:t>
            </a:r>
            <a:r>
              <a:rPr lang="es-GT" dirty="0"/>
              <a:t>puede llegar.</a:t>
            </a: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DBD7236B-97C8-134F-B785-F2F16F74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4509120"/>
            <a:ext cx="1194541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s-GT" dirty="0"/>
              <a:t>Que todo ser humano posee una </a:t>
            </a:r>
            <a:r>
              <a:rPr lang="es-GT" u="sng" dirty="0"/>
              <a:t>dignidad inalienable</a:t>
            </a:r>
            <a:r>
              <a:rPr lang="es-GT" dirty="0"/>
              <a:t> es una </a:t>
            </a:r>
            <a:r>
              <a:rPr lang="es-GT" u="sng" dirty="0"/>
              <a:t>verdad</a:t>
            </a:r>
            <a:r>
              <a:rPr lang="es-GT" dirty="0"/>
              <a:t> que responde a la </a:t>
            </a:r>
            <a:r>
              <a:rPr lang="es-GT" u="sng" dirty="0"/>
              <a:t>naturaleza humana</a:t>
            </a:r>
            <a:r>
              <a:rPr lang="es-GT" dirty="0"/>
              <a:t> más allá de cualquier </a:t>
            </a:r>
            <a:r>
              <a:rPr lang="es-GT" u="sng" dirty="0"/>
              <a:t>cambio cultural</a:t>
            </a:r>
            <a:r>
              <a:rPr lang="es-GT" dirty="0"/>
              <a:t>»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300" dirty="0"/>
              <a:t>«</a:t>
            </a:r>
            <a:r>
              <a:rPr lang="es-GT" sz="3300" u="sng" dirty="0"/>
              <a:t>Dignidad inviolable</a:t>
            </a:r>
            <a:r>
              <a:rPr lang="es-GT" sz="3300" dirty="0"/>
              <a:t> en cualquier </a:t>
            </a:r>
            <a:r>
              <a:rPr lang="es-GT" sz="3300" u="sng" dirty="0"/>
              <a:t>época de la historia</a:t>
            </a:r>
            <a:r>
              <a:rPr lang="es-GT" sz="3300" dirty="0"/>
              <a:t> y nadie puede sentirse </a:t>
            </a:r>
            <a:r>
              <a:rPr lang="es-GT" sz="3300" u="sng" dirty="0"/>
              <a:t>autorizado</a:t>
            </a:r>
            <a:r>
              <a:rPr lang="es-GT" sz="3300" dirty="0"/>
              <a:t> por las circunstancias a </a:t>
            </a:r>
            <a:r>
              <a:rPr lang="es-GT" sz="3300" u="sng" dirty="0"/>
              <a:t>negar</a:t>
            </a:r>
            <a:r>
              <a:rPr lang="es-GT" sz="3300" dirty="0"/>
              <a:t> esta convicción. </a:t>
            </a:r>
            <a:endParaRPr lang="es-MX" sz="33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936E4F-794E-9EE1-65A3-76F32CC5E370}"/>
              </a:ext>
            </a:extLst>
          </p:cNvPr>
          <p:cNvSpPr txBox="1"/>
          <p:nvPr/>
        </p:nvSpPr>
        <p:spPr>
          <a:xfrm>
            <a:off x="119336" y="1844824"/>
            <a:ext cx="119454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MX" sz="3300" dirty="0">
                <a:ea typeface="Calibri" panose="020F0502020204030204" pitchFamily="34" charset="0"/>
              </a:rPr>
              <a:t>Así puede fundarse una </a:t>
            </a:r>
            <a:r>
              <a:rPr lang="es-MX" sz="3300" u="sng" dirty="0">
                <a:ea typeface="Calibri" panose="020F0502020204030204" pitchFamily="34" charset="0"/>
              </a:rPr>
              <a:t>nueva convivencia</a:t>
            </a:r>
            <a:r>
              <a:rPr lang="es-MX" sz="3300" dirty="0">
                <a:ea typeface="Calibri" panose="020F0502020204030204" pitchFamily="34" charset="0"/>
              </a:rPr>
              <a:t> entre los seres humanos, que lleve la sociabilidad en un horizonte de </a:t>
            </a:r>
            <a:r>
              <a:rPr lang="es-MX" sz="3300" u="sng" dirty="0">
                <a:ea typeface="Calibri" panose="020F0502020204030204" pitchFamily="34" charset="0"/>
              </a:rPr>
              <a:t>auténtica fraternidad</a:t>
            </a:r>
            <a:r>
              <a:rPr lang="es-MX" sz="3300" dirty="0">
                <a:ea typeface="Calibri" panose="020F0502020204030204" pitchFamily="34" charset="0"/>
              </a:rPr>
              <a:t>.</a:t>
            </a:r>
          </a:p>
          <a:p>
            <a:pPr lvl="0" algn="just">
              <a:defRPr/>
            </a:pPr>
            <a:r>
              <a:rPr lang="es-MX" sz="3300" dirty="0">
                <a:ea typeface="Calibri" panose="020F0502020204030204" pitchFamily="34" charset="0"/>
              </a:rPr>
              <a:t>Francisco (2020): </a:t>
            </a:r>
            <a:r>
              <a:rPr lang="es-GT" sz="3300" dirty="0"/>
              <a:t>nosotros </a:t>
            </a:r>
            <a:r>
              <a:rPr lang="es-GT" sz="3300" u="sng" dirty="0"/>
              <a:t>no inventamos la dignidad</a:t>
            </a:r>
            <a:r>
              <a:rPr lang="es-GT" sz="3300" dirty="0"/>
              <a:t> de los demás, sino que hay en ellos un </a:t>
            </a:r>
            <a:r>
              <a:rPr lang="es-GT" sz="3300" u="sng" dirty="0"/>
              <a:t>valor que supera las cosas materiales</a:t>
            </a:r>
            <a:r>
              <a:rPr lang="es-GT" sz="3300" dirty="0"/>
              <a:t> y las</a:t>
            </a:r>
          </a:p>
          <a:p>
            <a:pPr lvl="0" algn="just">
              <a:defRPr/>
            </a:pPr>
            <a:r>
              <a:rPr lang="es-GT" sz="3300" u="sng" dirty="0"/>
              <a:t>circunstancias</a:t>
            </a:r>
            <a:r>
              <a:rPr lang="es-GT" sz="3300" dirty="0"/>
              <a:t>: Esto “exige que se les trate de otra manera. </a:t>
            </a:r>
            <a:endParaRPr lang="es-MX" sz="33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4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bldLvl="2"/>
      <p:bldP spid="2" grpId="0" build="p" bldLvl="2"/>
      <p:bldP spid="5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83858740-30F1-4330-9420-E60523F4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44624"/>
            <a:ext cx="1188132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n-US" sz="3800" b="1" dirty="0">
                <a:solidFill>
                  <a:schemeClr val="bg2"/>
                </a:solidFill>
              </a:rPr>
              <a:t>Aclaración fundamental: </a:t>
            </a:r>
            <a:r>
              <a:rPr lang="es-ES" altLang="en-US" sz="3800" dirty="0">
                <a:solidFill>
                  <a:schemeClr val="bg2"/>
                </a:solidFill>
              </a:rPr>
              <a:t>Posible </a:t>
            </a:r>
            <a:r>
              <a:rPr lang="es-ES" altLang="en-US" sz="3800" b="1" dirty="0">
                <a:solidFill>
                  <a:schemeClr val="bg2"/>
                </a:solidFill>
              </a:rPr>
              <a:t>“</a:t>
            </a:r>
            <a:r>
              <a:rPr lang="es-ES" altLang="en-US" sz="3800" b="1" u="sng" dirty="0">
                <a:solidFill>
                  <a:schemeClr val="bg2"/>
                </a:solidFill>
              </a:rPr>
              <a:t>cuádruple</a:t>
            </a:r>
            <a:r>
              <a:rPr lang="es-ES" altLang="en-US" sz="3800" b="1" dirty="0">
                <a:solidFill>
                  <a:schemeClr val="bg2"/>
                </a:solidFill>
              </a:rPr>
              <a:t> distinción” </a:t>
            </a:r>
            <a:r>
              <a:rPr lang="es-ES" altLang="en-US" sz="3800" dirty="0">
                <a:solidFill>
                  <a:schemeClr val="bg2"/>
                </a:solidFill>
              </a:rPr>
              <a:t>de</a:t>
            </a:r>
            <a:r>
              <a:rPr lang="es-ES" altLang="en-US" sz="3800" b="1" dirty="0">
                <a:solidFill>
                  <a:schemeClr val="bg2"/>
                </a:solidFill>
              </a:rPr>
              <a:t> </a:t>
            </a:r>
            <a:r>
              <a:rPr lang="es-ES" altLang="en-US" sz="3800" dirty="0">
                <a:solidFill>
                  <a:schemeClr val="bg2"/>
                </a:solidFill>
              </a:rPr>
              <a:t>dignidad humana (</a:t>
            </a:r>
            <a:r>
              <a:rPr lang="es-ES" altLang="en-US" sz="3800" dirty="0" err="1">
                <a:solidFill>
                  <a:schemeClr val="bg2"/>
                </a:solidFill>
              </a:rPr>
              <a:t>nn</a:t>
            </a:r>
            <a:r>
              <a:rPr lang="es-ES" altLang="en-US" sz="3800" dirty="0">
                <a:solidFill>
                  <a:schemeClr val="bg2"/>
                </a:solidFill>
              </a:rPr>
              <a:t>. 7-8).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15024C53-4BB4-2193-BA45-ED790CE7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1401450"/>
            <a:ext cx="7400452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u="sng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D. ONTOLÓGICA</a:t>
            </a:r>
            <a:r>
              <a:rPr lang="es-MX" sz="33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000" dirty="0">
                <a:solidFill>
                  <a:schemeClr val="bg2"/>
                </a:solidFill>
                <a:latin typeface="+mn-lt"/>
              </a:rPr>
              <a:t>-Por el mero hecho de existir: nunca se pierde.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000" i="1" dirty="0">
                <a:solidFill>
                  <a:schemeClr val="bg2"/>
                </a:solidFill>
                <a:latin typeface="+mn-lt"/>
              </a:rPr>
              <a:t>-</a:t>
            </a:r>
            <a:r>
              <a:rPr lang="es-MX" sz="3000" i="1" dirty="0" err="1">
                <a:solidFill>
                  <a:schemeClr val="bg2"/>
                </a:solidFill>
                <a:latin typeface="+mn-lt"/>
              </a:rPr>
              <a:t>Ontos</a:t>
            </a:r>
            <a:r>
              <a:rPr lang="es-MX" sz="3000" dirty="0">
                <a:solidFill>
                  <a:schemeClr val="bg2"/>
                </a:solidFill>
                <a:latin typeface="+mn-lt"/>
              </a:rPr>
              <a:t> (gr.): </a:t>
            </a:r>
            <a:r>
              <a:rPr lang="es-MX" sz="3000" i="1" dirty="0">
                <a:solidFill>
                  <a:schemeClr val="bg2"/>
                </a:solidFill>
                <a:latin typeface="+mn-lt"/>
              </a:rPr>
              <a:t>“del ente”</a:t>
            </a:r>
            <a:r>
              <a:rPr lang="es-MX" sz="3000" dirty="0">
                <a:solidFill>
                  <a:schemeClr val="bg2"/>
                </a:solidFill>
                <a:latin typeface="+mn-lt"/>
              </a:rPr>
              <a:t>; en el plano del </a:t>
            </a:r>
            <a:r>
              <a:rPr lang="es-MX" sz="3000" i="1" dirty="0">
                <a:solidFill>
                  <a:schemeClr val="bg2"/>
                </a:solidFill>
                <a:latin typeface="+mn-lt"/>
              </a:rPr>
              <a:t>“ser”</a:t>
            </a:r>
            <a:r>
              <a:rPr lang="es-MX" sz="3000" dirty="0">
                <a:solidFill>
                  <a:schemeClr val="bg2"/>
                </a:solidFill>
                <a:latin typeface="+mn-lt"/>
              </a:rPr>
              <a:t>.</a:t>
            </a:r>
            <a:endParaRPr lang="es-GT" sz="3000" dirty="0">
              <a:solidFill>
                <a:schemeClr val="bg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B5EF68-0D6B-9ECF-EB0C-D66701CFD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3062858"/>
            <a:ext cx="7473672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u="sng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D. MORAL</a:t>
            </a:r>
            <a:r>
              <a:rPr lang="es-MX" sz="33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dirty="0">
                <a:solidFill>
                  <a:schemeClr val="bg2"/>
                </a:solidFill>
                <a:latin typeface="+mn-lt"/>
              </a:rPr>
              <a:t>-Sobre el posible “uso de su libertad”: al mal.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-Historia atestigua </a:t>
            </a:r>
            <a:r>
              <a:rPr lang="es-MX" sz="3100" dirty="0">
                <a:solidFill>
                  <a:schemeClr val="bg2"/>
                </a:solidFill>
              </a:rPr>
              <a:t>cotas incalculables de mal infligido a los otros.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dirty="0">
                <a:solidFill>
                  <a:schemeClr val="bg2"/>
                </a:solidFill>
              </a:rPr>
              <a:t>-Persona que </a:t>
            </a:r>
            <a:r>
              <a:rPr lang="es-MX" sz="3100" u="sng" dirty="0">
                <a:solidFill>
                  <a:schemeClr val="bg2"/>
                </a:solidFill>
              </a:rPr>
              <a:t>parece</a:t>
            </a:r>
            <a:r>
              <a:rPr lang="es-MX" sz="3100" dirty="0">
                <a:solidFill>
                  <a:schemeClr val="bg2"/>
                </a:solidFill>
              </a:rPr>
              <a:t> haber </a:t>
            </a:r>
            <a:r>
              <a:rPr lang="es-MX" sz="3100" u="sng" dirty="0">
                <a:solidFill>
                  <a:schemeClr val="bg2"/>
                </a:solidFill>
              </a:rPr>
              <a:t>perdido</a:t>
            </a:r>
            <a:r>
              <a:rPr lang="es-MX" sz="3100" dirty="0">
                <a:solidFill>
                  <a:schemeClr val="bg2"/>
                </a:solidFill>
              </a:rPr>
              <a:t> todo rastro de humanidad, todo rastro de </a:t>
            </a:r>
            <a:r>
              <a:rPr lang="es-MX" sz="3100" u="sng" dirty="0">
                <a:solidFill>
                  <a:schemeClr val="bg2"/>
                </a:solidFill>
              </a:rPr>
              <a:t>dignidad</a:t>
            </a:r>
            <a:r>
              <a:rPr lang="es-MX" sz="3100" dirty="0">
                <a:solidFill>
                  <a:schemeClr val="bg2"/>
                </a:solidFill>
              </a:rPr>
              <a:t>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dirty="0">
                <a:solidFill>
                  <a:schemeClr val="bg2"/>
                </a:solidFill>
              </a:rPr>
              <a:t>-Por la ONTOLÓGICA puede arrepentirse.</a:t>
            </a: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CB7550F4-6D0D-30C3-55E8-2DF5CFA0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5016" y="836712"/>
            <a:ext cx="4448124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u="sng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D. SOCIAL</a:t>
            </a:r>
            <a:r>
              <a:rPr lang="es-MX" sz="33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100" dirty="0">
                <a:solidFill>
                  <a:schemeClr val="bg2"/>
                </a:solidFill>
                <a:latin typeface="+mn-lt"/>
              </a:rPr>
              <a:t>-Condiciones en que vive.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100" dirty="0">
                <a:solidFill>
                  <a:schemeClr val="bg2"/>
                </a:solidFill>
              </a:rPr>
              <a:t>-Pobreza: ni el mínimo </a:t>
            </a:r>
            <a:r>
              <a:rPr lang="es-GT" sz="3000" dirty="0">
                <a:solidFill>
                  <a:schemeClr val="bg2"/>
                </a:solidFill>
              </a:rPr>
              <a:t>para su D. ONTOLÓGICA.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2800" dirty="0">
                <a:solidFill>
                  <a:schemeClr val="bg2"/>
                </a:solidFill>
              </a:rPr>
              <a:t>-No es juicio: </a:t>
            </a:r>
            <a:r>
              <a:rPr lang="es-MX" sz="2800" i="1" dirty="0">
                <a:solidFill>
                  <a:schemeClr val="bg2"/>
                </a:solidFill>
              </a:rPr>
              <a:t>“vida indigna”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2900" dirty="0">
                <a:solidFill>
                  <a:schemeClr val="bg2"/>
                </a:solidFill>
              </a:rPr>
              <a:t>-Obligado a vivir…</a:t>
            </a:r>
            <a:endParaRPr lang="es-GT" sz="2900" dirty="0">
              <a:solidFill>
                <a:schemeClr val="bg2"/>
              </a:solidFill>
            </a:endParaRP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47FA0223-8EA8-FFD1-8D13-4612191FF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76" y="3789040"/>
            <a:ext cx="4448124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300" b="1" u="sng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D. EXISTENCIAL</a:t>
            </a:r>
            <a:r>
              <a:rPr lang="es-MX" sz="3300" b="1" dirty="0">
                <a:solidFill>
                  <a:schemeClr val="bg2"/>
                </a:solidFill>
                <a:latin typeface="+mn-lt"/>
                <a:ea typeface="Calibri" panose="020F0502020204030204" pitchFamily="34" charset="0"/>
              </a:rPr>
              <a:t>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MX" sz="3000" dirty="0">
                <a:solidFill>
                  <a:schemeClr val="bg2"/>
                </a:solidFill>
                <a:latin typeface="+mn-lt"/>
              </a:rPr>
              <a:t>-No le falta lo esencial para </a:t>
            </a:r>
            <a:r>
              <a:rPr lang="es-MX" sz="3000" dirty="0">
                <a:solidFill>
                  <a:schemeClr val="bg2"/>
                </a:solidFill>
              </a:rPr>
              <a:t>vivir, pero difícil tener: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</a:rPr>
              <a:t>paz, alegría, esperanza.</a:t>
            </a:r>
          </a:p>
          <a:p>
            <a:pPr lvl="0" algn="just">
              <a:spcBef>
                <a:spcPct val="0"/>
              </a:spcBef>
              <a:buClrTx/>
              <a:buSzTx/>
              <a:buNone/>
              <a:defRPr/>
            </a:pPr>
            <a:r>
              <a:rPr lang="es-GT" sz="3000" dirty="0">
                <a:solidFill>
                  <a:schemeClr val="bg2"/>
                </a:solidFill>
              </a:rPr>
              <a:t>-Enfermo grave; contexto familiar violento, adicción..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3" grpId="0" build="p" bldLvl="2"/>
      <p:bldP spid="4" grpId="0" build="p" bldLvl="2"/>
      <p:bldP spid="5" grpId="0" build="p" bldLvl="2"/>
      <p:bldP spid="6" grpId="0" build="p" bldLvl="2"/>
    </p:bldLst>
  </p:timing>
</p:sld>
</file>

<file path=ppt/theme/theme1.xml><?xml version="1.0" encoding="utf-8"?>
<a:theme xmlns:a="http://schemas.openxmlformats.org/drawingml/2006/main" name="Vuelo sin motor">
  <a:themeElements>
    <a:clrScheme name="Vuelo sin mot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uelo sin mot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uelo sin mot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uelo sin motor">
  <a:themeElements>
    <a:clrScheme name="Vuelo sin mot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uelo sin mot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uelo sin mot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1_Vuelo sin motor">
  <a:themeElements>
    <a:clrScheme name="Vuelo sin mot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uelo sin mot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uelo sin mot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Vuelo sin motor">
  <a:themeElements>
    <a:clrScheme name="Vuelo sin mot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uelo sin mot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uelo sin mot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Vuelo sin motor">
  <a:themeElements>
    <a:clrScheme name="Vuelo sin motor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uelo sin motor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uelo sin motor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uelo sin motor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uelo sin motor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Office\Templates\Diseños de presentaciones\Vuelo sin motor.pot</Template>
  <TotalTime>97047</TotalTime>
  <Words>6593</Words>
  <Application>Microsoft Office PowerPoint</Application>
  <PresentationFormat>Panorámica</PresentationFormat>
  <Paragraphs>634</Paragraphs>
  <Slides>59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59</vt:i4>
      </vt:variant>
    </vt:vector>
  </HeadingPairs>
  <TitlesOfParts>
    <vt:vector size="75" baseType="lpstr">
      <vt:lpstr>Aptos</vt:lpstr>
      <vt:lpstr>Arial</vt:lpstr>
      <vt:lpstr>Calibri</vt:lpstr>
      <vt:lpstr>Century Gothic</vt:lpstr>
      <vt:lpstr>Tahoma</vt:lpstr>
      <vt:lpstr>Times New Roman</vt:lpstr>
      <vt:lpstr>Wingdings</vt:lpstr>
      <vt:lpstr>Wingdings 3</vt:lpstr>
      <vt:lpstr>Vuelo sin motor</vt:lpstr>
      <vt:lpstr>2_Vuelo sin motor</vt:lpstr>
      <vt:lpstr>Espiral</vt:lpstr>
      <vt:lpstr>1_Vuelo sin motor</vt:lpstr>
      <vt:lpstr>3_Vuelo sin motor</vt:lpstr>
      <vt:lpstr>4_Vuelo sin motor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 Parte. Conciencia progresiva de la centralidad de la dignidad humana (nn. 10-16)</vt:lpstr>
      <vt:lpstr>Presentación de PowerPoint</vt:lpstr>
      <vt:lpstr>Presentación de PowerPoint</vt:lpstr>
      <vt:lpstr>Presentación de PowerPoint</vt:lpstr>
      <vt:lpstr>Saqueo de Roma (por bárbaros) y mujeres</vt:lpstr>
      <vt:lpstr>Presentación de PowerPoint</vt:lpstr>
      <vt:lpstr>Presentación de PowerPoint</vt:lpstr>
      <vt:lpstr>II Parte. La Iglesia anuncia, promueve y se hace garante de la dignidad humana (nn. 17-22)</vt:lpstr>
      <vt:lpstr>Presentación de PowerPoint</vt:lpstr>
      <vt:lpstr>Presentación de PowerPoint</vt:lpstr>
      <vt:lpstr>Presentación de PowerPoint</vt:lpstr>
      <vt:lpstr>III Parte. La dignidad, fundamento de los derechos y de los deberes humanos (nn. 23-32)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IV Parte. Algunas violaciones graves de la dignidad humana (nn. 33-62)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“El grito silencioso”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VERDAD, DIGNIDAD Y FELICIDAD</dc:title>
  <dc:creator>RGI</dc:creator>
  <cp:lastModifiedBy>RENE ADALBERTO GRIMALDI INTERIANO</cp:lastModifiedBy>
  <cp:revision>389</cp:revision>
  <dcterms:created xsi:type="dcterms:W3CDTF">2004-08-26T04:25:27Z</dcterms:created>
  <dcterms:modified xsi:type="dcterms:W3CDTF">2024-07-27T18:27:46Z</dcterms:modified>
</cp:coreProperties>
</file>